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21"/>
  </p:notesMasterIdLst>
  <p:handoutMasterIdLst>
    <p:handoutMasterId r:id="rId22"/>
  </p:handoutMasterIdLst>
  <p:sldIdLst>
    <p:sldId id="257" r:id="rId5"/>
    <p:sldId id="274" r:id="rId6"/>
    <p:sldId id="275" r:id="rId7"/>
    <p:sldId id="276" r:id="rId8"/>
    <p:sldId id="277" r:id="rId9"/>
    <p:sldId id="281" r:id="rId10"/>
    <p:sldId id="279" r:id="rId11"/>
    <p:sldId id="282" r:id="rId12"/>
    <p:sldId id="280" r:id="rId13"/>
    <p:sldId id="283" r:id="rId14"/>
    <p:sldId id="284" r:id="rId15"/>
    <p:sldId id="285" r:id="rId16"/>
    <p:sldId id="286" r:id="rId17"/>
    <p:sldId id="287" r:id="rId18"/>
    <p:sldId id="278"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6" autoAdjust="0"/>
    <p:restoredTop sz="94628"/>
  </p:normalViewPr>
  <p:slideViewPr>
    <p:cSldViewPr snapToGrid="0" snapToObjects="1">
      <p:cViewPr>
        <p:scale>
          <a:sx n="76" d="100"/>
          <a:sy n="76" d="100"/>
        </p:scale>
        <p:origin x="104" y="136"/>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1/30/2022</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1/30/2022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16</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1/30/2022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1/30/2022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1/30/2022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1/30/2022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1/30/2022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58" y="92289"/>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043527"/>
            <a:ext cx="8361229" cy="3122820"/>
          </a:xfrm>
        </p:spPr>
        <p:txBody>
          <a:bodyPr>
            <a:normAutofit fontScale="90000"/>
          </a:bodyPr>
          <a:lstStyle/>
          <a:p>
            <a:r>
              <a:rPr lang="en-US" dirty="0">
                <a:solidFill>
                  <a:schemeClr val="bg2"/>
                </a:solidFill>
                <a:latin typeface="Algerian" panose="04020705040A02060702" pitchFamily="82" charset="0"/>
              </a:rPr>
              <a:t>YouTube trending video analysis using python</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4673473"/>
            <a:ext cx="6831673" cy="1693771"/>
          </a:xfrm>
        </p:spPr>
        <p:txBody>
          <a:bodyPr>
            <a:normAutofit/>
          </a:bodyPr>
          <a:lstStyle/>
          <a:p>
            <a:r>
              <a:rPr lang="en-US" u="sng" dirty="0">
                <a:solidFill>
                  <a:schemeClr val="bg2"/>
                </a:solidFill>
                <a:latin typeface="Bahnschrift Light" panose="020B0502040204020203" pitchFamily="34" charset="0"/>
              </a:rPr>
              <a:t>Team Members</a:t>
            </a:r>
            <a:r>
              <a:rPr lang="en-US" dirty="0">
                <a:solidFill>
                  <a:schemeClr val="bg2"/>
                </a:solidFill>
                <a:latin typeface="Bahnschrift Light" panose="020B0502040204020203" pitchFamily="34" charset="0"/>
              </a:rPr>
              <a:t> : </a:t>
            </a:r>
          </a:p>
          <a:p>
            <a:r>
              <a:rPr lang="en-US" dirty="0">
                <a:solidFill>
                  <a:schemeClr val="bg2"/>
                </a:solidFill>
                <a:latin typeface="Bahnschrift Light" panose="020B0502040204020203" pitchFamily="34" charset="0"/>
              </a:rPr>
              <a:t>2010030305 – Kollapudi Jeevan Kumar</a:t>
            </a:r>
          </a:p>
          <a:p>
            <a:r>
              <a:rPr lang="en-US" dirty="0">
                <a:solidFill>
                  <a:schemeClr val="bg2"/>
                </a:solidFill>
                <a:latin typeface="Bahnschrift Light" panose="020B0502040204020203" pitchFamily="34" charset="0"/>
              </a:rPr>
              <a:t>2010030300 – Indla Harshitha</a:t>
            </a:r>
          </a:p>
          <a:p>
            <a:r>
              <a:rPr lang="en-US" dirty="0">
                <a:solidFill>
                  <a:schemeClr val="bg2"/>
                </a:solidFill>
                <a:latin typeface="Bahnschrift Light" panose="020B0502040204020203" pitchFamily="34" charset="0"/>
              </a:rPr>
              <a:t>2010030262 – P . Arun Tej</a:t>
            </a: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3A11E-5352-4231-A401-22DDF018C721}"/>
              </a:ext>
            </a:extLst>
          </p:cNvPr>
          <p:cNvSpPr>
            <a:spLocks noGrp="1"/>
          </p:cNvSpPr>
          <p:nvPr>
            <p:ph idx="1"/>
          </p:nvPr>
        </p:nvSpPr>
        <p:spPr>
          <a:xfrm>
            <a:off x="1371600" y="226502"/>
            <a:ext cx="4542639" cy="3431098"/>
          </a:xfrm>
        </p:spPr>
        <p:txBody>
          <a:bodyPr>
            <a:normAutofit/>
          </a:bodyPr>
          <a:lstStyle/>
          <a:p>
            <a:r>
              <a:rPr lang="en-US" dirty="0"/>
              <a:t>ANALYSIS ON CHANNELS </a:t>
            </a:r>
          </a:p>
          <a:p>
            <a:pPr marL="0" indent="0">
              <a:buNone/>
            </a:pPr>
            <a:r>
              <a:rPr lang="en-US" sz="1800" dirty="0"/>
              <a:t>Just by counting channels and trending videos number we can get which channels produce most trending videos. This can be done using the using functions from panda’s libraries on data frame containing the number of times the channel was on trending section. Sum of count for each channel is calculated and then plotted in graph with the help of python’s matplot library.</a:t>
            </a:r>
          </a:p>
        </p:txBody>
      </p:sp>
      <p:pic>
        <p:nvPicPr>
          <p:cNvPr id="5" name="Picture 4">
            <a:extLst>
              <a:ext uri="{FF2B5EF4-FFF2-40B4-BE49-F238E27FC236}">
                <a16:creationId xmlns:a16="http://schemas.microsoft.com/office/drawing/2014/main" id="{95B8C226-900B-4EF1-96AA-D2E0D6EE2F68}"/>
              </a:ext>
            </a:extLst>
          </p:cNvPr>
          <p:cNvPicPr>
            <a:picLocks noChangeAspect="1"/>
          </p:cNvPicPr>
          <p:nvPr/>
        </p:nvPicPr>
        <p:blipFill>
          <a:blip r:embed="rId2"/>
          <a:stretch>
            <a:fillRect/>
          </a:stretch>
        </p:blipFill>
        <p:spPr>
          <a:xfrm>
            <a:off x="1561706" y="3657600"/>
            <a:ext cx="3941471" cy="2231472"/>
          </a:xfrm>
          <a:prstGeom prst="rect">
            <a:avLst/>
          </a:prstGeom>
        </p:spPr>
      </p:pic>
      <p:sp>
        <p:nvSpPr>
          <p:cNvPr id="6" name="TextBox 5">
            <a:extLst>
              <a:ext uri="{FF2B5EF4-FFF2-40B4-BE49-F238E27FC236}">
                <a16:creationId xmlns:a16="http://schemas.microsoft.com/office/drawing/2014/main" id="{A99E74E8-59A9-44D1-B18F-D45BB7D2881B}"/>
              </a:ext>
            </a:extLst>
          </p:cNvPr>
          <p:cNvSpPr txBox="1"/>
          <p:nvPr/>
        </p:nvSpPr>
        <p:spPr>
          <a:xfrm>
            <a:off x="1561707" y="6107185"/>
            <a:ext cx="4352532" cy="646331"/>
          </a:xfrm>
          <a:prstGeom prst="rect">
            <a:avLst/>
          </a:prstGeom>
          <a:noFill/>
        </p:spPr>
        <p:txBody>
          <a:bodyPr wrap="square" rtlCol="0">
            <a:spAutoFit/>
          </a:bodyPr>
          <a:lstStyle/>
          <a:p>
            <a:r>
              <a:rPr lang="en-US" dirty="0"/>
              <a:t>Figure 3 : Shows the channels which have largest number of trending videos</a:t>
            </a:r>
            <a:endParaRPr lang="en-IN" dirty="0"/>
          </a:p>
        </p:txBody>
      </p:sp>
      <p:sp>
        <p:nvSpPr>
          <p:cNvPr id="7" name="TextBox 6">
            <a:extLst>
              <a:ext uri="{FF2B5EF4-FFF2-40B4-BE49-F238E27FC236}">
                <a16:creationId xmlns:a16="http://schemas.microsoft.com/office/drawing/2014/main" id="{95AAE1EB-34A9-4E75-AADC-991A8CD49878}"/>
              </a:ext>
            </a:extLst>
          </p:cNvPr>
          <p:cNvSpPr txBox="1"/>
          <p:nvPr/>
        </p:nvSpPr>
        <p:spPr>
          <a:xfrm>
            <a:off x="6837028" y="327171"/>
            <a:ext cx="4797623" cy="3016210"/>
          </a:xfrm>
          <a:prstGeom prst="rect">
            <a:avLst/>
          </a:prstGeom>
          <a:noFill/>
        </p:spPr>
        <p:txBody>
          <a:bodyPr wrap="square" rtlCol="0">
            <a:spAutoFit/>
          </a:bodyPr>
          <a:lstStyle/>
          <a:p>
            <a:pPr marL="342900" indent="-342900">
              <a:buFont typeface="Wingdings" panose="05000000000000000000" pitchFamily="2" charset="2"/>
              <a:buChar char="§"/>
            </a:pPr>
            <a:r>
              <a:rPr lang="en-US" sz="2000" dirty="0"/>
              <a:t>ANALYSIS ON CATEGORY </a:t>
            </a:r>
          </a:p>
          <a:p>
            <a:endParaRPr lang="en-US" sz="2000" dirty="0"/>
          </a:p>
          <a:p>
            <a:r>
              <a:rPr lang="en-US" dirty="0"/>
              <a:t>Machine learning algorithms such as classification can be used to classify the categories of videos with their number of trending videos count to understand which category has more trending videos.</a:t>
            </a:r>
            <a:endParaRPr lang="en-IN" dirty="0"/>
          </a:p>
          <a:p>
            <a:endParaRPr lang="en-IN" sz="2000" dirty="0"/>
          </a:p>
          <a:p>
            <a:endParaRPr lang="en-IN" sz="2000" dirty="0"/>
          </a:p>
          <a:p>
            <a:endParaRPr lang="en-US" sz="2000" dirty="0"/>
          </a:p>
        </p:txBody>
      </p:sp>
      <p:pic>
        <p:nvPicPr>
          <p:cNvPr id="9" name="Picture 8">
            <a:extLst>
              <a:ext uri="{FF2B5EF4-FFF2-40B4-BE49-F238E27FC236}">
                <a16:creationId xmlns:a16="http://schemas.microsoft.com/office/drawing/2014/main" id="{BF98702C-1567-460C-A14B-283659CF40AC}"/>
              </a:ext>
            </a:extLst>
          </p:cNvPr>
          <p:cNvPicPr>
            <a:picLocks noChangeAspect="1"/>
          </p:cNvPicPr>
          <p:nvPr/>
        </p:nvPicPr>
        <p:blipFill>
          <a:blip r:embed="rId3"/>
          <a:stretch>
            <a:fillRect/>
          </a:stretch>
        </p:blipFill>
        <p:spPr>
          <a:xfrm>
            <a:off x="7265103" y="3657600"/>
            <a:ext cx="3941471" cy="2231472"/>
          </a:xfrm>
          <a:prstGeom prst="rect">
            <a:avLst/>
          </a:prstGeom>
        </p:spPr>
      </p:pic>
      <p:sp>
        <p:nvSpPr>
          <p:cNvPr id="10" name="TextBox 9">
            <a:extLst>
              <a:ext uri="{FF2B5EF4-FFF2-40B4-BE49-F238E27FC236}">
                <a16:creationId xmlns:a16="http://schemas.microsoft.com/office/drawing/2014/main" id="{FB9513CD-54BE-41FA-BE97-D0303EEFD5E7}"/>
              </a:ext>
            </a:extLst>
          </p:cNvPr>
          <p:cNvSpPr txBox="1"/>
          <p:nvPr/>
        </p:nvSpPr>
        <p:spPr>
          <a:xfrm flipH="1">
            <a:off x="7344139" y="6107185"/>
            <a:ext cx="4352532" cy="646331"/>
          </a:xfrm>
          <a:prstGeom prst="rect">
            <a:avLst/>
          </a:prstGeom>
          <a:noFill/>
        </p:spPr>
        <p:txBody>
          <a:bodyPr wrap="square" rtlCol="0">
            <a:spAutoFit/>
          </a:bodyPr>
          <a:lstStyle/>
          <a:p>
            <a:r>
              <a:rPr lang="en-IN" dirty="0"/>
              <a:t>Figure 4 : </a:t>
            </a:r>
            <a:r>
              <a:rPr lang="en-US" dirty="0"/>
              <a:t>Shows the channels which have the largest number of trending videos</a:t>
            </a:r>
            <a:endParaRPr lang="en-IN" dirty="0"/>
          </a:p>
        </p:txBody>
      </p:sp>
    </p:spTree>
    <p:extLst>
      <p:ext uri="{BB962C8B-B14F-4D97-AF65-F5344CB8AC3E}">
        <p14:creationId xmlns:p14="http://schemas.microsoft.com/office/powerpoint/2010/main" val="278960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0AFF44-CAE5-4753-8AD9-DF27878A2EFB}"/>
              </a:ext>
            </a:extLst>
          </p:cNvPr>
          <p:cNvSpPr>
            <a:spLocks noGrp="1"/>
          </p:cNvSpPr>
          <p:nvPr>
            <p:ph idx="1"/>
          </p:nvPr>
        </p:nvSpPr>
        <p:spPr>
          <a:xfrm>
            <a:off x="713064" y="197141"/>
            <a:ext cx="5050173" cy="3581400"/>
          </a:xfrm>
        </p:spPr>
        <p:txBody>
          <a:bodyPr>
            <a:noAutofit/>
          </a:bodyPr>
          <a:lstStyle/>
          <a:p>
            <a:r>
              <a:rPr lang="en-IN" dirty="0"/>
              <a:t>ANALYSIS ON KEYWORDS</a:t>
            </a:r>
          </a:p>
          <a:p>
            <a:pPr marL="0" indent="0">
              <a:buNone/>
            </a:pPr>
            <a:r>
              <a:rPr lang="en-US" sz="1800" dirty="0"/>
              <a:t>With the help of python and pandas library we can get the most common words in video titles after removing the usual structuring words such as articles, prepositions, and combining words such as a, an, the, but, etc. Ignoring words like "the" and "of”, we observe that the symbols "|" and “-" occurred several times in trending video titles 11452 to 10663 times. The common words in Trending video titles we noticed are “Trailer”, “How”,”2018” and “Videos” each occurring in 1613-1901 video titles.</a:t>
            </a:r>
            <a:endParaRPr lang="en-IN" sz="1800" dirty="0"/>
          </a:p>
        </p:txBody>
      </p:sp>
      <p:pic>
        <p:nvPicPr>
          <p:cNvPr id="5" name="Picture 4">
            <a:extLst>
              <a:ext uri="{FF2B5EF4-FFF2-40B4-BE49-F238E27FC236}">
                <a16:creationId xmlns:a16="http://schemas.microsoft.com/office/drawing/2014/main" id="{F4F0EC49-E373-4272-B37A-EDAE0EC446FF}"/>
              </a:ext>
            </a:extLst>
          </p:cNvPr>
          <p:cNvPicPr>
            <a:picLocks noChangeAspect="1"/>
          </p:cNvPicPr>
          <p:nvPr/>
        </p:nvPicPr>
        <p:blipFill>
          <a:blip r:embed="rId2"/>
          <a:stretch>
            <a:fillRect/>
          </a:stretch>
        </p:blipFill>
        <p:spPr>
          <a:xfrm>
            <a:off x="962636" y="4075503"/>
            <a:ext cx="4551028" cy="2231472"/>
          </a:xfrm>
          <a:prstGeom prst="rect">
            <a:avLst/>
          </a:prstGeom>
        </p:spPr>
      </p:pic>
      <p:sp>
        <p:nvSpPr>
          <p:cNvPr id="6" name="TextBox 5">
            <a:extLst>
              <a:ext uri="{FF2B5EF4-FFF2-40B4-BE49-F238E27FC236}">
                <a16:creationId xmlns:a16="http://schemas.microsoft.com/office/drawing/2014/main" id="{4EE40001-7E13-478D-9E14-1C5B6F64C63B}"/>
              </a:ext>
            </a:extLst>
          </p:cNvPr>
          <p:cNvSpPr txBox="1"/>
          <p:nvPr/>
        </p:nvSpPr>
        <p:spPr>
          <a:xfrm>
            <a:off x="962635" y="6280771"/>
            <a:ext cx="4551029" cy="646331"/>
          </a:xfrm>
          <a:prstGeom prst="rect">
            <a:avLst/>
          </a:prstGeom>
          <a:noFill/>
        </p:spPr>
        <p:txBody>
          <a:bodyPr wrap="square" rtlCol="0">
            <a:spAutoFit/>
          </a:bodyPr>
          <a:lstStyle/>
          <a:p>
            <a:r>
              <a:rPr lang="en-US" dirty="0"/>
              <a:t>Figure 5 : Shows most used keywords in trending videos</a:t>
            </a:r>
            <a:endParaRPr lang="en-IN" dirty="0"/>
          </a:p>
        </p:txBody>
      </p:sp>
      <p:sp>
        <p:nvSpPr>
          <p:cNvPr id="8" name="TextBox 7">
            <a:extLst>
              <a:ext uri="{FF2B5EF4-FFF2-40B4-BE49-F238E27FC236}">
                <a16:creationId xmlns:a16="http://schemas.microsoft.com/office/drawing/2014/main" id="{E61BCDF3-C778-4E32-85BC-B80CF01096C6}"/>
              </a:ext>
            </a:extLst>
          </p:cNvPr>
          <p:cNvSpPr txBox="1"/>
          <p:nvPr/>
        </p:nvSpPr>
        <p:spPr>
          <a:xfrm>
            <a:off x="6428764" y="197141"/>
            <a:ext cx="5592660" cy="4524315"/>
          </a:xfrm>
          <a:prstGeom prst="rect">
            <a:avLst/>
          </a:prstGeom>
          <a:noFill/>
        </p:spPr>
        <p:txBody>
          <a:bodyPr wrap="square" rtlCol="0">
            <a:spAutoFit/>
          </a:bodyPr>
          <a:lstStyle/>
          <a:p>
            <a:pPr marL="285750" indent="-285750">
              <a:buFont typeface="Wingdings" panose="05000000000000000000" pitchFamily="2" charset="2"/>
              <a:buChar char="§"/>
            </a:pPr>
            <a:r>
              <a:rPr lang="en-US" sz="2000" dirty="0"/>
              <a:t>COMMENTS, LIKES, AND RATINGS </a:t>
            </a:r>
          </a:p>
          <a:p>
            <a:r>
              <a:rPr lang="en-US" dirty="0"/>
              <a:t>Correlation represents a value between +1, 0, and – 1 where +1 denotes highly positive correlation, -1 denotes highly negative correlation and 0 denotes No correlation. The highly positively correlated which has correlation value as-Between Views and Likes: 0.85, Likes and Comments: 0.80, Dislikes and Comments: 0.70. There is some positive correlation between Views and Dislikes, Views and Comments, Likes and Dislikes. Some Results obtained by observing comments like ratings are we see only 2% off Trending Videos prevented users from commenting. We see that only 169 trending videos out of 40949 prevented users from commenting. Videos have both comments and ratings disabled. So there are just 106 trending videos that have both comments and ratings disabled.</a:t>
            </a:r>
            <a:endParaRPr lang="en-IN" dirty="0"/>
          </a:p>
        </p:txBody>
      </p:sp>
      <p:pic>
        <p:nvPicPr>
          <p:cNvPr id="2050" name="Picture 2" descr="How Significant are YouTube Comments and Likes? - Inter Reviewed">
            <a:extLst>
              <a:ext uri="{FF2B5EF4-FFF2-40B4-BE49-F238E27FC236}">
                <a16:creationId xmlns:a16="http://schemas.microsoft.com/office/drawing/2014/main" id="{7229B618-B401-4196-8958-F22B39304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0194" y="4721456"/>
            <a:ext cx="22098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25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5405F-81BF-4D01-98CC-D5C3889CD343}"/>
              </a:ext>
            </a:extLst>
          </p:cNvPr>
          <p:cNvSpPr>
            <a:spLocks noGrp="1"/>
          </p:cNvSpPr>
          <p:nvPr>
            <p:ph idx="1"/>
          </p:nvPr>
        </p:nvSpPr>
        <p:spPr>
          <a:xfrm>
            <a:off x="729842" y="92280"/>
            <a:ext cx="6283354" cy="3607266"/>
          </a:xfrm>
        </p:spPr>
        <p:txBody>
          <a:bodyPr>
            <a:noAutofit/>
          </a:bodyPr>
          <a:lstStyle/>
          <a:p>
            <a:r>
              <a:rPr lang="en-US" dirty="0"/>
              <a:t>ANALYSIS ON BEST TIME TO UPLOAD VIDEOS</a:t>
            </a:r>
          </a:p>
          <a:p>
            <a:pPr marL="0" indent="0">
              <a:buNone/>
            </a:pPr>
            <a:r>
              <a:rPr lang="en-US" sz="1800" dirty="0"/>
              <a:t>Some summaries after doing analysis on day and time are the Best day and time to upload video on YouTube is in midweek afternoons. Best hours are: On Monday, Tuesday and Wednesday from 2pm to 4pm and on Thursday and Friday from 12 pm till 3 pm. After collecting data from 120 million views of total 1300 channels, we can know on weekends </a:t>
            </a:r>
            <a:r>
              <a:rPr lang="en-US" sz="1800" dirty="0" err="1"/>
              <a:t>i.e</a:t>
            </a:r>
            <a:r>
              <a:rPr lang="en-US" sz="1800" dirty="0"/>
              <a:t> Saturday and Sunday the best time to upload videos is between 9 to 11 am. To post videos on YouTube from all the days of week, Thursday and Friday are best. Most YouTube viewers are children’s or adults. The viewership extends on Thursday, increases on Saturday and then decreases on Sunday afternoon. In weekdays, the best time to upload videos on YouTube is between 2pm and 4pm.You may think it’s early but YouTube traffic is high in the evening between 7pm and 10pm.</a:t>
            </a:r>
            <a:endParaRPr lang="en-IN" sz="1800" dirty="0"/>
          </a:p>
        </p:txBody>
      </p:sp>
      <p:pic>
        <p:nvPicPr>
          <p:cNvPr id="5" name="Picture 4">
            <a:extLst>
              <a:ext uri="{FF2B5EF4-FFF2-40B4-BE49-F238E27FC236}">
                <a16:creationId xmlns:a16="http://schemas.microsoft.com/office/drawing/2014/main" id="{F1818FBA-BDEB-4908-AE14-3B90F408FA80}"/>
              </a:ext>
            </a:extLst>
          </p:cNvPr>
          <p:cNvPicPr>
            <a:picLocks noChangeAspect="1"/>
          </p:cNvPicPr>
          <p:nvPr/>
        </p:nvPicPr>
        <p:blipFill>
          <a:blip r:embed="rId2"/>
          <a:stretch>
            <a:fillRect/>
          </a:stretch>
        </p:blipFill>
        <p:spPr>
          <a:xfrm>
            <a:off x="807483" y="4219663"/>
            <a:ext cx="2615225" cy="2075182"/>
          </a:xfrm>
          <a:prstGeom prst="rect">
            <a:avLst/>
          </a:prstGeom>
        </p:spPr>
      </p:pic>
      <p:pic>
        <p:nvPicPr>
          <p:cNvPr id="7" name="Picture 6">
            <a:extLst>
              <a:ext uri="{FF2B5EF4-FFF2-40B4-BE49-F238E27FC236}">
                <a16:creationId xmlns:a16="http://schemas.microsoft.com/office/drawing/2014/main" id="{37005DD6-8C4F-4414-A32B-7D3AEDEF174A}"/>
              </a:ext>
            </a:extLst>
          </p:cNvPr>
          <p:cNvPicPr>
            <a:picLocks noChangeAspect="1"/>
          </p:cNvPicPr>
          <p:nvPr/>
        </p:nvPicPr>
        <p:blipFill>
          <a:blip r:embed="rId3"/>
          <a:stretch>
            <a:fillRect/>
          </a:stretch>
        </p:blipFill>
        <p:spPr>
          <a:xfrm>
            <a:off x="4237774" y="4219662"/>
            <a:ext cx="2615225" cy="2075182"/>
          </a:xfrm>
          <a:prstGeom prst="rect">
            <a:avLst/>
          </a:prstGeom>
        </p:spPr>
      </p:pic>
      <p:sp>
        <p:nvSpPr>
          <p:cNvPr id="8" name="TextBox 7">
            <a:extLst>
              <a:ext uri="{FF2B5EF4-FFF2-40B4-BE49-F238E27FC236}">
                <a16:creationId xmlns:a16="http://schemas.microsoft.com/office/drawing/2014/main" id="{8CB00516-D00C-428B-96D3-65BFA4F62EDB}"/>
              </a:ext>
            </a:extLst>
          </p:cNvPr>
          <p:cNvSpPr txBox="1"/>
          <p:nvPr/>
        </p:nvSpPr>
        <p:spPr>
          <a:xfrm flipH="1">
            <a:off x="807483" y="6294846"/>
            <a:ext cx="2615225" cy="646331"/>
          </a:xfrm>
          <a:prstGeom prst="rect">
            <a:avLst/>
          </a:prstGeom>
          <a:noFill/>
        </p:spPr>
        <p:txBody>
          <a:bodyPr wrap="square" rtlCol="0">
            <a:spAutoFit/>
          </a:bodyPr>
          <a:lstStyle/>
          <a:p>
            <a:r>
              <a:rPr lang="en-US" dirty="0"/>
              <a:t>Trending videos and their time</a:t>
            </a:r>
            <a:endParaRPr lang="en-IN" dirty="0"/>
          </a:p>
        </p:txBody>
      </p:sp>
      <p:sp>
        <p:nvSpPr>
          <p:cNvPr id="9" name="TextBox 8">
            <a:extLst>
              <a:ext uri="{FF2B5EF4-FFF2-40B4-BE49-F238E27FC236}">
                <a16:creationId xmlns:a16="http://schemas.microsoft.com/office/drawing/2014/main" id="{7CAAC02F-57DE-43E3-A8C7-FE09EE3C53ED}"/>
              </a:ext>
            </a:extLst>
          </p:cNvPr>
          <p:cNvSpPr txBox="1"/>
          <p:nvPr/>
        </p:nvSpPr>
        <p:spPr>
          <a:xfrm>
            <a:off x="4397970" y="6308413"/>
            <a:ext cx="2615225" cy="646331"/>
          </a:xfrm>
          <a:prstGeom prst="rect">
            <a:avLst/>
          </a:prstGeom>
          <a:noFill/>
        </p:spPr>
        <p:txBody>
          <a:bodyPr wrap="square" rtlCol="0">
            <a:spAutoFit/>
          </a:bodyPr>
          <a:lstStyle/>
          <a:p>
            <a:r>
              <a:rPr lang="en-US" dirty="0"/>
              <a:t>Number of Videos published per hour</a:t>
            </a:r>
            <a:endParaRPr lang="en-IN" dirty="0"/>
          </a:p>
        </p:txBody>
      </p:sp>
      <p:sp>
        <p:nvSpPr>
          <p:cNvPr id="10" name="TextBox 9">
            <a:extLst>
              <a:ext uri="{FF2B5EF4-FFF2-40B4-BE49-F238E27FC236}">
                <a16:creationId xmlns:a16="http://schemas.microsoft.com/office/drawing/2014/main" id="{3BBC8C21-E124-42C0-A2E6-091A8792C93C}"/>
              </a:ext>
            </a:extLst>
          </p:cNvPr>
          <p:cNvSpPr txBox="1"/>
          <p:nvPr/>
        </p:nvSpPr>
        <p:spPr>
          <a:xfrm>
            <a:off x="7357145" y="92280"/>
            <a:ext cx="4756558" cy="4247317"/>
          </a:xfrm>
          <a:prstGeom prst="rect">
            <a:avLst/>
          </a:prstGeom>
          <a:noFill/>
        </p:spPr>
        <p:txBody>
          <a:bodyPr wrap="square" rtlCol="0">
            <a:spAutoFit/>
          </a:bodyPr>
          <a:lstStyle/>
          <a:p>
            <a:pPr marL="285750" indent="-285750">
              <a:buFont typeface="Wingdings" panose="05000000000000000000" pitchFamily="2" charset="2"/>
              <a:buChar char="§"/>
            </a:pPr>
            <a:r>
              <a:rPr lang="en-US" sz="2000" dirty="0"/>
              <a:t>ANALYSIS ON VIDEO TAGS </a:t>
            </a:r>
          </a:p>
          <a:p>
            <a:endParaRPr lang="en-US" dirty="0"/>
          </a:p>
          <a:p>
            <a:r>
              <a:rPr lang="en-US" dirty="0"/>
              <a:t>When you upload a video to YouTube, you can add tags to the video. Tags cannot display on the video page but you can see tags by viewing the source code of the page or using browser extensions such as </a:t>
            </a:r>
            <a:r>
              <a:rPr lang="en-US" dirty="0" err="1"/>
              <a:t>Tubebuddy</a:t>
            </a:r>
            <a:r>
              <a:rPr lang="en-US" dirty="0"/>
              <a:t> and </a:t>
            </a:r>
            <a:r>
              <a:rPr lang="en-IN" dirty="0" err="1"/>
              <a:t>vidIO</a:t>
            </a:r>
            <a:r>
              <a:rPr lang="en-US" dirty="0"/>
              <a:t>. </a:t>
            </a:r>
          </a:p>
          <a:p>
            <a:r>
              <a:rPr lang="en-US" dirty="0"/>
              <a:t>1. Trending videos have 21 tags as of average. 2. Only 3.5% of trending videos have no tags.  3. The minimum number of tags a trending video has is 0.</a:t>
            </a:r>
          </a:p>
          <a:p>
            <a:r>
              <a:rPr lang="en-US" dirty="0"/>
              <a:t>Once again by using the word count library and matplotlib we can create an image consisting of the most number of words used in these tags. </a:t>
            </a:r>
            <a:endParaRPr lang="en-IN" dirty="0"/>
          </a:p>
        </p:txBody>
      </p:sp>
      <p:pic>
        <p:nvPicPr>
          <p:cNvPr id="12" name="Picture 11">
            <a:extLst>
              <a:ext uri="{FF2B5EF4-FFF2-40B4-BE49-F238E27FC236}">
                <a16:creationId xmlns:a16="http://schemas.microsoft.com/office/drawing/2014/main" id="{6EDE3F9E-8692-472C-93CE-19A0233BDB95}"/>
              </a:ext>
            </a:extLst>
          </p:cNvPr>
          <p:cNvPicPr>
            <a:picLocks noChangeAspect="1"/>
          </p:cNvPicPr>
          <p:nvPr/>
        </p:nvPicPr>
        <p:blipFill>
          <a:blip r:embed="rId4"/>
          <a:stretch>
            <a:fillRect/>
          </a:stretch>
        </p:blipFill>
        <p:spPr>
          <a:xfrm>
            <a:off x="7828261" y="4279630"/>
            <a:ext cx="3814325" cy="2088751"/>
          </a:xfrm>
          <a:prstGeom prst="rect">
            <a:avLst/>
          </a:prstGeom>
        </p:spPr>
      </p:pic>
      <p:sp>
        <p:nvSpPr>
          <p:cNvPr id="13" name="TextBox 12">
            <a:extLst>
              <a:ext uri="{FF2B5EF4-FFF2-40B4-BE49-F238E27FC236}">
                <a16:creationId xmlns:a16="http://schemas.microsoft.com/office/drawing/2014/main" id="{C5BCA33E-3BC9-441B-95F3-FA03778E9BC3}"/>
              </a:ext>
            </a:extLst>
          </p:cNvPr>
          <p:cNvSpPr txBox="1"/>
          <p:nvPr/>
        </p:nvSpPr>
        <p:spPr>
          <a:xfrm>
            <a:off x="7828261" y="6308413"/>
            <a:ext cx="4135773" cy="369332"/>
          </a:xfrm>
          <a:prstGeom prst="rect">
            <a:avLst/>
          </a:prstGeom>
          <a:noFill/>
        </p:spPr>
        <p:txBody>
          <a:bodyPr wrap="square" rtlCol="0">
            <a:spAutoFit/>
          </a:bodyPr>
          <a:lstStyle/>
          <a:p>
            <a:r>
              <a:rPr lang="en-US" dirty="0"/>
              <a:t>Common words in Trending Video Tags</a:t>
            </a:r>
            <a:endParaRPr lang="en-IN" dirty="0"/>
          </a:p>
        </p:txBody>
      </p:sp>
    </p:spTree>
    <p:extLst>
      <p:ext uri="{BB962C8B-B14F-4D97-AF65-F5344CB8AC3E}">
        <p14:creationId xmlns:p14="http://schemas.microsoft.com/office/powerpoint/2010/main" val="3728496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FDD684-CA61-40DA-AFC8-ACB3848357CE}"/>
              </a:ext>
            </a:extLst>
          </p:cNvPr>
          <p:cNvSpPr>
            <a:spLocks noGrp="1"/>
          </p:cNvSpPr>
          <p:nvPr>
            <p:ph idx="1"/>
          </p:nvPr>
        </p:nvSpPr>
        <p:spPr>
          <a:xfrm>
            <a:off x="933974" y="197141"/>
            <a:ext cx="5162026" cy="3837964"/>
          </a:xfrm>
        </p:spPr>
        <p:txBody>
          <a:bodyPr>
            <a:noAutofit/>
          </a:bodyPr>
          <a:lstStyle/>
          <a:p>
            <a:r>
              <a:rPr lang="en-US" dirty="0"/>
              <a:t>ANALYSIS ON VIDEO THUMBNAILS </a:t>
            </a:r>
          </a:p>
          <a:p>
            <a:pPr marL="0" indent="0">
              <a:buNone/>
            </a:pPr>
            <a:r>
              <a:rPr lang="en-US" sz="1800" dirty="0"/>
              <a:t>Apart from video titles, thumbnails play a very important role in making users click on videos to watch based on the contents in the thumbnails. Using object detection libraries with python such as OpenCV, imageAIi, TensorFlow we can identify objects in thumbnail by estimating their percentage probability and then counting the probabilities for each object such as people, car, Text we can understand what are the best items that can be shown as a thumbnail for a video. So a person image appears more than 1,000 times in trending videos thumbnails.</a:t>
            </a:r>
            <a:endParaRPr lang="en-IN" sz="1800" dirty="0"/>
          </a:p>
        </p:txBody>
      </p:sp>
      <p:pic>
        <p:nvPicPr>
          <p:cNvPr id="6" name="Picture 5">
            <a:extLst>
              <a:ext uri="{FF2B5EF4-FFF2-40B4-BE49-F238E27FC236}">
                <a16:creationId xmlns:a16="http://schemas.microsoft.com/office/drawing/2014/main" id="{FBD77CD2-3FBB-42B0-8B9F-5D11C4F59CDD}"/>
              </a:ext>
            </a:extLst>
          </p:cNvPr>
          <p:cNvPicPr>
            <a:picLocks noChangeAspect="1"/>
          </p:cNvPicPr>
          <p:nvPr/>
        </p:nvPicPr>
        <p:blipFill>
          <a:blip r:embed="rId2"/>
          <a:stretch>
            <a:fillRect/>
          </a:stretch>
        </p:blipFill>
        <p:spPr>
          <a:xfrm>
            <a:off x="1737919" y="4207079"/>
            <a:ext cx="3554136" cy="1929468"/>
          </a:xfrm>
          <a:prstGeom prst="rect">
            <a:avLst/>
          </a:prstGeom>
        </p:spPr>
      </p:pic>
      <p:sp>
        <p:nvSpPr>
          <p:cNvPr id="7" name="TextBox 6">
            <a:extLst>
              <a:ext uri="{FF2B5EF4-FFF2-40B4-BE49-F238E27FC236}">
                <a16:creationId xmlns:a16="http://schemas.microsoft.com/office/drawing/2014/main" id="{44A3AF28-EDCE-4A18-9E1F-4879A586A422}"/>
              </a:ext>
            </a:extLst>
          </p:cNvPr>
          <p:cNvSpPr txBox="1"/>
          <p:nvPr/>
        </p:nvSpPr>
        <p:spPr>
          <a:xfrm>
            <a:off x="933974" y="6308521"/>
            <a:ext cx="5162026" cy="646331"/>
          </a:xfrm>
          <a:prstGeom prst="rect">
            <a:avLst/>
          </a:prstGeom>
          <a:noFill/>
        </p:spPr>
        <p:txBody>
          <a:bodyPr wrap="square" rtlCol="0">
            <a:spAutoFit/>
          </a:bodyPr>
          <a:lstStyle/>
          <a:p>
            <a:r>
              <a:rPr lang="en-US" dirty="0"/>
              <a:t>Best items that can be shown as a Thumbnail for a Video.</a:t>
            </a:r>
            <a:endParaRPr lang="en-IN" dirty="0"/>
          </a:p>
        </p:txBody>
      </p:sp>
      <p:sp>
        <p:nvSpPr>
          <p:cNvPr id="8" name="TextBox 7">
            <a:extLst>
              <a:ext uri="{FF2B5EF4-FFF2-40B4-BE49-F238E27FC236}">
                <a16:creationId xmlns:a16="http://schemas.microsoft.com/office/drawing/2014/main" id="{1BD11ED0-C296-4CBC-9430-4FFE4ECBF162}"/>
              </a:ext>
            </a:extLst>
          </p:cNvPr>
          <p:cNvSpPr txBox="1"/>
          <p:nvPr/>
        </p:nvSpPr>
        <p:spPr>
          <a:xfrm flipH="1">
            <a:off x="6748523" y="197141"/>
            <a:ext cx="5365180" cy="3170099"/>
          </a:xfrm>
          <a:prstGeom prst="rect">
            <a:avLst/>
          </a:prstGeom>
          <a:noFill/>
        </p:spPr>
        <p:txBody>
          <a:bodyPr wrap="square" rtlCol="0">
            <a:spAutoFit/>
          </a:bodyPr>
          <a:lstStyle/>
          <a:p>
            <a:pPr marL="285750" indent="-285750">
              <a:buFont typeface="Wingdings" panose="05000000000000000000" pitchFamily="2" charset="2"/>
              <a:buChar char="§"/>
            </a:pPr>
            <a:r>
              <a:rPr lang="en-US" sz="2000" dirty="0"/>
              <a:t>VIDEO DURATION </a:t>
            </a:r>
          </a:p>
          <a:p>
            <a:r>
              <a:rPr lang="en-US" dirty="0"/>
              <a:t>By comparing video duration and view count of trending videos we can understand the best duration for a trending video is has. Trending videos between 2 to 20 minutes long are highest in rank than videos that are 2 minutes long on average. If they use storytelling techniques to maintain and build interest throughout the video – generally rank higher than very short videos. So, video duration influences rank ability, but so does the ability to tell a good story. The study found that 10-16 minute videos are well-liked. </a:t>
            </a:r>
          </a:p>
        </p:txBody>
      </p:sp>
      <p:pic>
        <p:nvPicPr>
          <p:cNvPr id="1026" name="Picture 2" descr="How-long-should-your-video-be-stats-on-video-length">
            <a:extLst>
              <a:ext uri="{FF2B5EF4-FFF2-40B4-BE49-F238E27FC236}">
                <a16:creationId xmlns:a16="http://schemas.microsoft.com/office/drawing/2014/main" id="{1EA4060B-6266-49C5-ACEA-419DAA81F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2192" y="4207079"/>
            <a:ext cx="3777842" cy="192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399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8E69D-4D7B-4CE6-92DD-FD8682E58CC2}"/>
              </a:ext>
            </a:extLst>
          </p:cNvPr>
          <p:cNvSpPr>
            <a:spLocks noGrp="1"/>
          </p:cNvSpPr>
          <p:nvPr>
            <p:ph type="title"/>
          </p:nvPr>
        </p:nvSpPr>
        <p:spPr/>
        <p:txBody>
          <a:bodyPr/>
          <a:lstStyle/>
          <a:p>
            <a:r>
              <a:rPr lang="en-IN" i="1" u="sng" dirty="0">
                <a:effectLst>
                  <a:outerShdw blurRad="38100" dist="38100" dir="2700000" algn="tl">
                    <a:srgbClr val="000000">
                      <a:alpha val="43137"/>
                    </a:srgbClr>
                  </a:outerShdw>
                </a:effectLst>
              </a:rPr>
              <a:t>Tips to make youtube video trending</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51986454-A292-4810-AB23-836E1244112F}"/>
              </a:ext>
            </a:extLst>
          </p:cNvPr>
          <p:cNvSpPr>
            <a:spLocks noGrp="1"/>
          </p:cNvSpPr>
          <p:nvPr>
            <p:ph idx="1"/>
          </p:nvPr>
        </p:nvSpPr>
        <p:spPr/>
        <p:txBody>
          <a:bodyPr/>
          <a:lstStyle/>
          <a:p>
            <a:r>
              <a:rPr lang="en-IN" b="0" i="0" dirty="0">
                <a:solidFill>
                  <a:srgbClr val="3E3E3E"/>
                </a:solidFill>
                <a:effectLst/>
              </a:rPr>
              <a:t>Create Long-Form Video Content</a:t>
            </a:r>
          </a:p>
          <a:p>
            <a:r>
              <a:rPr lang="en-IN" b="0" i="0" dirty="0">
                <a:solidFill>
                  <a:srgbClr val="3E3E3E"/>
                </a:solidFill>
                <a:effectLst/>
              </a:rPr>
              <a:t> Promote Your Video Quickly</a:t>
            </a:r>
          </a:p>
          <a:p>
            <a:r>
              <a:rPr lang="en-IN" b="0" i="0" dirty="0">
                <a:solidFill>
                  <a:srgbClr val="3E3E3E"/>
                </a:solidFill>
                <a:effectLst/>
              </a:rPr>
              <a:t>Use an Engaging Thumbnail</a:t>
            </a:r>
          </a:p>
          <a:p>
            <a:r>
              <a:rPr lang="en-US" b="0" i="0" dirty="0">
                <a:solidFill>
                  <a:srgbClr val="3E3E3E"/>
                </a:solidFill>
                <a:effectLst/>
              </a:rPr>
              <a:t>Optimize Meta Data for Better Search and Visibility</a:t>
            </a:r>
          </a:p>
          <a:p>
            <a:r>
              <a:rPr lang="en-US" b="0" i="0" dirty="0">
                <a:solidFill>
                  <a:srgbClr val="3E3E3E"/>
                </a:solidFill>
                <a:effectLst/>
              </a:rPr>
              <a:t>Stick With Your Brand’s Image</a:t>
            </a:r>
          </a:p>
          <a:p>
            <a:r>
              <a:rPr lang="en-IN" b="0" i="0" dirty="0">
                <a:solidFill>
                  <a:srgbClr val="3E3E3E"/>
                </a:solidFill>
                <a:effectLst/>
              </a:rPr>
              <a:t>Be a Consistent YouTuber</a:t>
            </a:r>
          </a:p>
        </p:txBody>
      </p:sp>
    </p:spTree>
    <p:extLst>
      <p:ext uri="{BB962C8B-B14F-4D97-AF65-F5344CB8AC3E}">
        <p14:creationId xmlns:p14="http://schemas.microsoft.com/office/powerpoint/2010/main" val="142669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6C76-7D84-490A-9466-7C295B35BDD7}"/>
              </a:ext>
            </a:extLst>
          </p:cNvPr>
          <p:cNvSpPr>
            <a:spLocks noGrp="1"/>
          </p:cNvSpPr>
          <p:nvPr>
            <p:ph type="title"/>
          </p:nvPr>
        </p:nvSpPr>
        <p:spPr>
          <a:xfrm>
            <a:off x="1295400" y="493553"/>
            <a:ext cx="9601200" cy="908108"/>
          </a:xfrm>
        </p:spPr>
        <p:txBody>
          <a:bodyPr/>
          <a:lstStyle/>
          <a:p>
            <a:r>
              <a:rPr lang="en-IN" i="1" u="sng" dirty="0">
                <a:effectLst>
                  <a:outerShdw blurRad="38100" dist="38100" dir="2700000" algn="tl">
                    <a:srgbClr val="000000">
                      <a:alpha val="43137"/>
                    </a:srgbClr>
                  </a:outerShdw>
                </a:effectLst>
              </a:rPr>
              <a:t>Conclusion</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5F756E2A-9636-4630-B989-B200EDBCF26C}"/>
              </a:ext>
            </a:extLst>
          </p:cNvPr>
          <p:cNvSpPr>
            <a:spLocks noGrp="1"/>
          </p:cNvSpPr>
          <p:nvPr>
            <p:ph idx="1"/>
          </p:nvPr>
        </p:nvSpPr>
        <p:spPr>
          <a:xfrm>
            <a:off x="1371600" y="1874939"/>
            <a:ext cx="9601200" cy="3581400"/>
          </a:xfrm>
        </p:spPr>
        <p:txBody>
          <a:bodyPr/>
          <a:lstStyle/>
          <a:p>
            <a:r>
              <a:rPr lang="en-US" dirty="0"/>
              <a:t>So, we presented our findings for measuring, analyzing, and comparing key aspects of YouTube trending videos. </a:t>
            </a:r>
          </a:p>
          <a:p>
            <a:r>
              <a:rPr lang="en-US" dirty="0"/>
              <a:t>To know the only best time to upload a video on YouTube is not enough to generate millions of views for your Videos to become a trend. </a:t>
            </a:r>
          </a:p>
          <a:p>
            <a:r>
              <a:rPr lang="en-US" dirty="0"/>
              <a:t>There are some other factors to consider are Good Titles, Good thumbnails, Video SEO, proper tagging, and the number of subscribers are all factors that are key to generating views for your content. </a:t>
            </a:r>
          </a:p>
          <a:p>
            <a:r>
              <a:rPr lang="en-US" dirty="0"/>
              <a:t>Understanding these Statistics will not only help YouTube to develop better algorithms to process videos but also benefit to make decisions for individual YouTubers.</a:t>
            </a:r>
            <a:endParaRPr lang="en-IN" dirty="0"/>
          </a:p>
        </p:txBody>
      </p:sp>
    </p:spTree>
    <p:extLst>
      <p:ext uri="{BB962C8B-B14F-4D97-AF65-F5344CB8AC3E}">
        <p14:creationId xmlns:p14="http://schemas.microsoft.com/office/powerpoint/2010/main" val="229100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09630" y="2853065"/>
            <a:ext cx="8361229" cy="1151869"/>
          </a:xfrm>
        </p:spPr>
        <p:txBody>
          <a:bodyPr>
            <a:normAutofit/>
          </a:bodyPr>
          <a:lstStyle/>
          <a:p>
            <a:r>
              <a:rPr lang="en-US" dirty="0">
                <a:solidFill>
                  <a:schemeClr val="bg2"/>
                </a:solidFill>
              </a:rPr>
              <a:t>Thank you</a:t>
            </a:r>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2634-8DE5-49AE-876A-AECCF33C3EC8}"/>
              </a:ext>
            </a:extLst>
          </p:cNvPr>
          <p:cNvSpPr>
            <a:spLocks noGrp="1"/>
          </p:cNvSpPr>
          <p:nvPr>
            <p:ph type="title"/>
          </p:nvPr>
        </p:nvSpPr>
        <p:spPr>
          <a:xfrm>
            <a:off x="1371600" y="685800"/>
            <a:ext cx="9601200" cy="840996"/>
          </a:xfrm>
        </p:spPr>
        <p:txBody>
          <a:bodyPr/>
          <a:lstStyle/>
          <a:p>
            <a:r>
              <a:rPr lang="en-IN" i="1" u="sng" dirty="0">
                <a:effectLst>
                  <a:outerShdw blurRad="38100" dist="38100" dir="2700000" algn="tl">
                    <a:srgbClr val="000000">
                      <a:alpha val="43137"/>
                    </a:srgbClr>
                  </a:outerShdw>
                </a:effectLst>
              </a:rPr>
              <a:t>Abstract</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2741A695-FC0B-4C18-93DD-BD7D49F7AE41}"/>
              </a:ext>
            </a:extLst>
          </p:cNvPr>
          <p:cNvSpPr>
            <a:spLocks noGrp="1"/>
          </p:cNvSpPr>
          <p:nvPr>
            <p:ph idx="1"/>
          </p:nvPr>
        </p:nvSpPr>
        <p:spPr>
          <a:xfrm>
            <a:off x="1371600" y="1526796"/>
            <a:ext cx="9601200" cy="5331204"/>
          </a:xfrm>
        </p:spPr>
        <p:txBody>
          <a:bodyPr>
            <a:normAutofit lnSpcReduction="10000"/>
          </a:bodyPr>
          <a:lstStyle/>
          <a:p>
            <a:r>
              <a:rPr lang="en-US" dirty="0"/>
              <a:t>Online video streaming platforms are heavily used nowadays. </a:t>
            </a:r>
          </a:p>
          <a:p>
            <a:r>
              <a:rPr lang="en-US" dirty="0"/>
              <a:t>Websites such as YouTube offers content creators a great platform to share their knowledge, ideas, and interesting information with their viewers. </a:t>
            </a:r>
          </a:p>
          <a:p>
            <a:r>
              <a:rPr lang="en-US" dirty="0"/>
              <a:t>For a video to reach the maximum number of people, YouTube offers a trending page on the website that shows videos that are trending at that particular time. </a:t>
            </a:r>
          </a:p>
          <a:p>
            <a:r>
              <a:rPr lang="en-US" dirty="0"/>
              <a:t>Other than a few viral videos that achieve a high view count which is predictable to end up in the trending section, the rest of the videos cannot be predicted. </a:t>
            </a:r>
          </a:p>
          <a:p>
            <a:r>
              <a:rPr lang="en-US" dirty="0"/>
              <a:t>Corporate companies are using social media for improving their businesses, data mining and analysis are very important these days. </a:t>
            </a:r>
          </a:p>
          <a:p>
            <a:r>
              <a:rPr lang="en-US" dirty="0"/>
              <a:t>Now we are going to deal with an analysis of YouTube Data on Trending Videos. </a:t>
            </a:r>
          </a:p>
          <a:p>
            <a:r>
              <a:rPr lang="en-US" dirty="0"/>
              <a:t>The analysis is done using user features such as Views, Comments, Likes, and Dislikes. </a:t>
            </a:r>
          </a:p>
          <a:p>
            <a:r>
              <a:rPr lang="en-US" dirty="0"/>
              <a:t>Analysis can be performed using algorithms like Linear Regression, classification, and other Machine learning models and python libraries like pandas, matplot library to classify the YouTube Data and obtain useful information.</a:t>
            </a:r>
            <a:endParaRPr lang="en-IN" dirty="0"/>
          </a:p>
        </p:txBody>
      </p:sp>
    </p:spTree>
    <p:extLst>
      <p:ext uri="{BB962C8B-B14F-4D97-AF65-F5344CB8AC3E}">
        <p14:creationId xmlns:p14="http://schemas.microsoft.com/office/powerpoint/2010/main" val="3044978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48C99-574B-4796-A8B7-21FDB8470BEA}"/>
              </a:ext>
            </a:extLst>
          </p:cNvPr>
          <p:cNvSpPr>
            <a:spLocks noGrp="1"/>
          </p:cNvSpPr>
          <p:nvPr>
            <p:ph type="title"/>
          </p:nvPr>
        </p:nvSpPr>
        <p:spPr>
          <a:xfrm>
            <a:off x="1371600" y="685800"/>
            <a:ext cx="9601200" cy="882941"/>
          </a:xfrm>
        </p:spPr>
        <p:txBody>
          <a:bodyPr/>
          <a:lstStyle/>
          <a:p>
            <a:r>
              <a:rPr lang="en-IN" i="1" u="sng" dirty="0">
                <a:effectLst>
                  <a:outerShdw blurRad="38100" dist="38100" dir="2700000" algn="tl">
                    <a:srgbClr val="000000">
                      <a:alpha val="43137"/>
                    </a:srgbClr>
                  </a:outerShdw>
                </a:effectLst>
              </a:rPr>
              <a:t>Introduction</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6205E9A2-9D39-4937-A1E0-DF89F9327D58}"/>
              </a:ext>
            </a:extLst>
          </p:cNvPr>
          <p:cNvSpPr>
            <a:spLocks noGrp="1"/>
          </p:cNvSpPr>
          <p:nvPr>
            <p:ph idx="1"/>
          </p:nvPr>
        </p:nvSpPr>
        <p:spPr/>
        <p:txBody>
          <a:bodyPr/>
          <a:lstStyle/>
          <a:p>
            <a:r>
              <a:rPr lang="en-US" dirty="0"/>
              <a:t>YouTube is a widely used and famous online video platform in the world today. </a:t>
            </a:r>
          </a:p>
          <a:p>
            <a:r>
              <a:rPr lang="en-US" dirty="0"/>
              <a:t>YouTube has a list of trending videos that is updated constantly. </a:t>
            </a:r>
          </a:p>
          <a:p>
            <a:r>
              <a:rPr lang="en-US" dirty="0"/>
              <a:t>Analyzing these trending videos can give content creators greater perspective and knowledge for increasing the popularity and brand of their channels. </a:t>
            </a:r>
          </a:p>
          <a:p>
            <a:r>
              <a:rPr lang="en-US" dirty="0"/>
              <a:t>Companies and businesses using social media and digital platforms can also use this analysis to boost their growth in business by publishing videos or sponsoring appropriate channels at right time. </a:t>
            </a:r>
          </a:p>
          <a:p>
            <a:r>
              <a:rPr lang="en-US" dirty="0"/>
              <a:t>Now here we r going to find, measure, analyze, and compare key aspects of YouTube trending videos.</a:t>
            </a:r>
            <a:endParaRPr lang="en-IN" dirty="0"/>
          </a:p>
        </p:txBody>
      </p:sp>
    </p:spTree>
    <p:extLst>
      <p:ext uri="{BB962C8B-B14F-4D97-AF65-F5344CB8AC3E}">
        <p14:creationId xmlns:p14="http://schemas.microsoft.com/office/powerpoint/2010/main" val="3460977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F2408-574E-473C-8F0D-9076A5384084}"/>
              </a:ext>
            </a:extLst>
          </p:cNvPr>
          <p:cNvSpPr>
            <a:spLocks noGrp="1"/>
          </p:cNvSpPr>
          <p:nvPr>
            <p:ph type="title"/>
          </p:nvPr>
        </p:nvSpPr>
        <p:spPr>
          <a:xfrm>
            <a:off x="1371600" y="685800"/>
            <a:ext cx="9601200" cy="849385"/>
          </a:xfrm>
        </p:spPr>
        <p:txBody>
          <a:bodyPr/>
          <a:lstStyle/>
          <a:p>
            <a:r>
              <a:rPr lang="en-IN" i="1" u="sng" dirty="0">
                <a:effectLst>
                  <a:outerShdw blurRad="38100" dist="38100" dir="2700000" algn="tl">
                    <a:srgbClr val="000000">
                      <a:alpha val="43137"/>
                    </a:srgbClr>
                  </a:outerShdw>
                </a:effectLst>
              </a:rPr>
              <a:t>Literature Review</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E8856C06-1C09-463B-B2D4-F004B6AF321A}"/>
              </a:ext>
            </a:extLst>
          </p:cNvPr>
          <p:cNvSpPr>
            <a:spLocks noGrp="1"/>
          </p:cNvSpPr>
          <p:nvPr>
            <p:ph idx="1"/>
          </p:nvPr>
        </p:nvSpPr>
        <p:spPr/>
        <p:txBody>
          <a:bodyPr/>
          <a:lstStyle/>
          <a:p>
            <a:r>
              <a:rPr lang="en-US" dirty="0"/>
              <a:t>Dataset used for analysis are of 2017-2018 and 2019. </a:t>
            </a:r>
          </a:p>
          <a:p>
            <a:r>
              <a:rPr lang="en-US" dirty="0"/>
              <a:t>In this analysis, all trending videos for the year 2017-2018 were analyzed (more than 40,000 videos) and in 2019 (more than 70,000 videos). </a:t>
            </a:r>
          </a:p>
          <a:p>
            <a:r>
              <a:rPr lang="en-US" dirty="0"/>
              <a:t>To check the similarity between those videos, have to analyze these data to get the perception of trending videos. </a:t>
            </a:r>
          </a:p>
          <a:p>
            <a:r>
              <a:rPr lang="en-US" dirty="0"/>
              <a:t>The Dataset that we have used is obtained from the internet. </a:t>
            </a:r>
          </a:p>
          <a:p>
            <a:r>
              <a:rPr lang="en-US" dirty="0"/>
              <a:t>We will analyze USA trending videos. </a:t>
            </a:r>
          </a:p>
          <a:p>
            <a:r>
              <a:rPr lang="en-US" dirty="0"/>
              <a:t>We also have a dataset of 2000 non-trending videos for comparing it with 2000 trending videos.</a:t>
            </a:r>
            <a:endParaRPr lang="en-IN" dirty="0"/>
          </a:p>
        </p:txBody>
      </p:sp>
    </p:spTree>
    <p:extLst>
      <p:ext uri="{BB962C8B-B14F-4D97-AF65-F5344CB8AC3E}">
        <p14:creationId xmlns:p14="http://schemas.microsoft.com/office/powerpoint/2010/main" val="1241941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3412-2228-4EBB-B5EF-E0769984C3EA}"/>
              </a:ext>
            </a:extLst>
          </p:cNvPr>
          <p:cNvSpPr>
            <a:spLocks noGrp="1"/>
          </p:cNvSpPr>
          <p:nvPr>
            <p:ph type="title"/>
          </p:nvPr>
        </p:nvSpPr>
        <p:spPr>
          <a:xfrm>
            <a:off x="1371600" y="685800"/>
            <a:ext cx="9601200" cy="1033943"/>
          </a:xfrm>
        </p:spPr>
        <p:txBody>
          <a:bodyPr/>
          <a:lstStyle/>
          <a:p>
            <a:r>
              <a:rPr lang="en-IN" i="1" u="sng" dirty="0">
                <a:effectLst>
                  <a:outerShdw blurRad="38100" dist="38100" dir="2700000" algn="tl">
                    <a:srgbClr val="000000">
                      <a:alpha val="43137"/>
                    </a:srgbClr>
                  </a:outerShdw>
                </a:effectLst>
              </a:rPr>
              <a:t>Methods</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C430E530-B581-4C42-B1AB-116E58604E6E}"/>
              </a:ext>
            </a:extLst>
          </p:cNvPr>
          <p:cNvSpPr>
            <a:spLocks noGrp="1"/>
          </p:cNvSpPr>
          <p:nvPr>
            <p:ph idx="1"/>
          </p:nvPr>
        </p:nvSpPr>
        <p:spPr>
          <a:xfrm>
            <a:off x="1371600" y="1719743"/>
            <a:ext cx="9601200" cy="5138257"/>
          </a:xfrm>
        </p:spPr>
        <p:txBody>
          <a:bodyPr>
            <a:normAutofit/>
          </a:bodyPr>
          <a:lstStyle/>
          <a:p>
            <a:r>
              <a:rPr lang="en-US" dirty="0"/>
              <a:t>Some of the methods that can be used for analysis are: </a:t>
            </a:r>
          </a:p>
          <a:p>
            <a:pPr marL="0" indent="0">
              <a:buNone/>
            </a:pPr>
            <a:r>
              <a:rPr lang="en-US" dirty="0"/>
              <a:t>      1. </a:t>
            </a:r>
            <a:r>
              <a:rPr lang="en-US" u="sng" dirty="0"/>
              <a:t>Classification</a:t>
            </a:r>
            <a:r>
              <a:rPr lang="en-US" dirty="0"/>
              <a:t>:</a:t>
            </a:r>
          </a:p>
          <a:p>
            <a:pPr marL="0" indent="0">
              <a:buNone/>
            </a:pPr>
            <a:r>
              <a:rPr lang="en-US" dirty="0"/>
              <a:t>               It is a process of creating classes that represent users and use cases. Class        Probability Estimation tries to predict how to classify each single individual data asset. Based on the specific question to be answered, classes are created. Other qualities of the asset are evaluated in making the prediction. </a:t>
            </a:r>
          </a:p>
          <a:p>
            <a:pPr marL="0" indent="0">
              <a:buNone/>
            </a:pPr>
            <a:r>
              <a:rPr lang="en-US" dirty="0"/>
              <a:t>      2. </a:t>
            </a:r>
            <a:r>
              <a:rPr lang="en-US" u="sng" dirty="0"/>
              <a:t>Regression</a:t>
            </a:r>
            <a:r>
              <a:rPr lang="en-US" dirty="0"/>
              <a:t>:</a:t>
            </a:r>
          </a:p>
          <a:p>
            <a:pPr marL="0" indent="0">
              <a:buNone/>
            </a:pPr>
            <a:r>
              <a:rPr lang="en-US" dirty="0"/>
              <a:t>               The most commonly-used forecasting method is the Regression method. Regression can be confused with classification methods because to predict an outcome, the process of using known values is the same. It is a model used to predict continuous value. Linear regression, Logistic Regression, Polynomial Regression are some types of regression.</a:t>
            </a:r>
            <a:endParaRPr lang="en-IN" dirty="0"/>
          </a:p>
        </p:txBody>
      </p:sp>
    </p:spTree>
    <p:extLst>
      <p:ext uri="{BB962C8B-B14F-4D97-AF65-F5344CB8AC3E}">
        <p14:creationId xmlns:p14="http://schemas.microsoft.com/office/powerpoint/2010/main" val="264232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2EA1D-8B84-48B9-BE85-056554E65D4E}"/>
              </a:ext>
            </a:extLst>
          </p:cNvPr>
          <p:cNvSpPr>
            <a:spLocks noGrp="1"/>
          </p:cNvSpPr>
          <p:nvPr>
            <p:ph idx="1"/>
          </p:nvPr>
        </p:nvSpPr>
        <p:spPr>
          <a:xfrm>
            <a:off x="1371600" y="1392572"/>
            <a:ext cx="9601200" cy="4474828"/>
          </a:xfrm>
        </p:spPr>
        <p:txBody>
          <a:bodyPr>
            <a:normAutofit lnSpcReduction="10000"/>
          </a:bodyPr>
          <a:lstStyle/>
          <a:p>
            <a:pPr marL="0" indent="0">
              <a:buNone/>
            </a:pPr>
            <a:r>
              <a:rPr lang="en-US" dirty="0"/>
              <a:t>      3. </a:t>
            </a:r>
            <a:r>
              <a:rPr lang="en-US" u="sng" dirty="0"/>
              <a:t>Clustering</a:t>
            </a:r>
            <a:r>
              <a:rPr lang="en-US" dirty="0"/>
              <a:t> : </a:t>
            </a:r>
          </a:p>
          <a:p>
            <a:pPr marL="0" indent="0">
              <a:buNone/>
            </a:pPr>
            <a:r>
              <a:rPr lang="en-US" dirty="0"/>
              <a:t>               Clustering is a technique that involves the grouping of data points. We can use this algorithm for the classification of each data point into a specific group. The data points which are grouped will have similar features while those are in different groups will have highly dissimilar features. We need to identify how much data is linearly correlated to each other hence to find a correlation some analysis is required.[4] </a:t>
            </a:r>
          </a:p>
          <a:p>
            <a:pPr marL="0" indent="0">
              <a:buNone/>
            </a:pPr>
            <a:r>
              <a:rPr lang="en-US" dirty="0"/>
              <a:t>      4. </a:t>
            </a:r>
            <a:r>
              <a:rPr lang="en-US" u="sng" dirty="0"/>
              <a:t>Similarity Matching</a:t>
            </a:r>
            <a:r>
              <a:rPr lang="en-US" dirty="0"/>
              <a:t> : </a:t>
            </a:r>
          </a:p>
          <a:p>
            <a:pPr marL="0" indent="0">
              <a:buNone/>
            </a:pPr>
            <a:r>
              <a:rPr lang="en-US" dirty="0"/>
              <a:t>               Similarity Matching looks for the correlation of attributes in order to recognize similarities between individuals. If two customers or products are similar in certain ways, it’s reasonable to predict that they will be similar in other ways as well. This can be used to find customers for targeted marketing campaigns or for managing the company’s image with targeted online ads. The similarity profile will reflect characteristics that will have a bearing on the question at hand, so it could include attributes such as age and purchase history.</a:t>
            </a:r>
            <a:endParaRPr lang="en-IN" dirty="0"/>
          </a:p>
        </p:txBody>
      </p:sp>
    </p:spTree>
    <p:extLst>
      <p:ext uri="{BB962C8B-B14F-4D97-AF65-F5344CB8AC3E}">
        <p14:creationId xmlns:p14="http://schemas.microsoft.com/office/powerpoint/2010/main" val="369495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7800-D578-42CB-9A77-A42417EAA2FB}"/>
              </a:ext>
            </a:extLst>
          </p:cNvPr>
          <p:cNvSpPr>
            <a:spLocks noGrp="1"/>
          </p:cNvSpPr>
          <p:nvPr>
            <p:ph type="title"/>
          </p:nvPr>
        </p:nvSpPr>
        <p:spPr>
          <a:xfrm>
            <a:off x="1178654" y="0"/>
            <a:ext cx="9601200" cy="730367"/>
          </a:xfrm>
        </p:spPr>
        <p:txBody>
          <a:bodyPr/>
          <a:lstStyle/>
          <a:p>
            <a:r>
              <a:rPr lang="en-IN" i="1" u="sng" dirty="0">
                <a:effectLst>
                  <a:outerShdw blurRad="38100" dist="38100" dir="2700000" algn="tl">
                    <a:srgbClr val="000000">
                      <a:alpha val="43137"/>
                    </a:srgbClr>
                  </a:outerShdw>
                </a:effectLst>
              </a:rPr>
              <a:t>Result</a:t>
            </a:r>
            <a:r>
              <a:rPr lang="en-IN" i="1" dirty="0">
                <a:effectLst>
                  <a:outerShdw blurRad="38100" dist="38100" dir="2700000" algn="tl">
                    <a:srgbClr val="000000">
                      <a:alpha val="43137"/>
                    </a:srgbClr>
                  </a:outerShdw>
                </a:effectLst>
              </a:rPr>
              <a:t> : </a:t>
            </a:r>
          </a:p>
        </p:txBody>
      </p:sp>
      <p:graphicFrame>
        <p:nvGraphicFramePr>
          <p:cNvPr id="7" name="Table 7">
            <a:extLst>
              <a:ext uri="{FF2B5EF4-FFF2-40B4-BE49-F238E27FC236}">
                <a16:creationId xmlns:a16="http://schemas.microsoft.com/office/drawing/2014/main" id="{654B3EF4-5274-47D8-A2CA-6BC62F3D1394}"/>
              </a:ext>
            </a:extLst>
          </p:cNvPr>
          <p:cNvGraphicFramePr>
            <a:graphicFrameLocks noGrp="1"/>
          </p:cNvGraphicFramePr>
          <p:nvPr>
            <p:ph idx="1"/>
            <p:extLst>
              <p:ext uri="{D42A27DB-BD31-4B8C-83A1-F6EECF244321}">
                <p14:modId xmlns:p14="http://schemas.microsoft.com/office/powerpoint/2010/main" val="3270722489"/>
              </p:ext>
            </p:extLst>
          </p:nvPr>
        </p:nvGraphicFramePr>
        <p:xfrm>
          <a:off x="0" y="670000"/>
          <a:ext cx="12192000" cy="61880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68383546"/>
                    </a:ext>
                  </a:extLst>
                </a:gridCol>
                <a:gridCol w="6096000">
                  <a:extLst>
                    <a:ext uri="{9D8B030D-6E8A-4147-A177-3AD203B41FA5}">
                      <a16:colId xmlns:a16="http://schemas.microsoft.com/office/drawing/2014/main" val="2417533064"/>
                    </a:ext>
                  </a:extLst>
                </a:gridCol>
              </a:tblGrid>
              <a:tr h="380800">
                <a:tc>
                  <a:txBody>
                    <a:bodyPr/>
                    <a:lstStyle/>
                    <a:p>
                      <a:pPr algn="ctr"/>
                      <a:r>
                        <a:rPr lang="en-IN" dirty="0"/>
                        <a:t>Characteristics</a:t>
                      </a:r>
                    </a:p>
                  </a:txBody>
                  <a:tcPr/>
                </a:tc>
                <a:tc>
                  <a:txBody>
                    <a:bodyPr/>
                    <a:lstStyle/>
                    <a:p>
                      <a:pPr algn="ctr"/>
                      <a:r>
                        <a:rPr lang="en-IN" dirty="0"/>
                        <a:t>2017-2018</a:t>
                      </a:r>
                    </a:p>
                  </a:txBody>
                  <a:tcPr/>
                </a:tc>
                <a:extLst>
                  <a:ext uri="{0D108BD9-81ED-4DB2-BD59-A6C34878D82A}">
                    <a16:rowId xmlns:a16="http://schemas.microsoft.com/office/drawing/2014/main" val="875740248"/>
                  </a:ext>
                </a:extLst>
              </a:tr>
              <a:tr h="380800">
                <a:tc>
                  <a:txBody>
                    <a:bodyPr/>
                    <a:lstStyle/>
                    <a:p>
                      <a:r>
                        <a:rPr lang="en-IN" dirty="0"/>
                        <a:t>Dataset</a:t>
                      </a:r>
                    </a:p>
                  </a:txBody>
                  <a:tcPr/>
                </a:tc>
                <a:tc>
                  <a:txBody>
                    <a:bodyPr/>
                    <a:lstStyle/>
                    <a:p>
                      <a:r>
                        <a:rPr lang="en-US" dirty="0"/>
                        <a:t>It consists data more than 40,000 trending videos.</a:t>
                      </a:r>
                      <a:endParaRPr lang="en-IN" dirty="0"/>
                    </a:p>
                  </a:txBody>
                  <a:tcPr/>
                </a:tc>
                <a:extLst>
                  <a:ext uri="{0D108BD9-81ED-4DB2-BD59-A6C34878D82A}">
                    <a16:rowId xmlns:a16="http://schemas.microsoft.com/office/drawing/2014/main" val="1683746818"/>
                  </a:ext>
                </a:extLst>
              </a:tr>
              <a:tr h="380800">
                <a:tc>
                  <a:txBody>
                    <a:bodyPr/>
                    <a:lstStyle/>
                    <a:p>
                      <a:r>
                        <a:rPr lang="en-IN" dirty="0"/>
                        <a:t>Video Title Length</a:t>
                      </a:r>
                    </a:p>
                  </a:txBody>
                  <a:tcPr/>
                </a:tc>
                <a:tc>
                  <a:txBody>
                    <a:bodyPr/>
                    <a:lstStyle/>
                    <a:p>
                      <a:r>
                        <a:rPr lang="en-US" dirty="0"/>
                        <a:t>Title length between 30 and 60 characters </a:t>
                      </a:r>
                      <a:endParaRPr lang="en-IN" dirty="0"/>
                    </a:p>
                  </a:txBody>
                  <a:tcPr/>
                </a:tc>
                <a:extLst>
                  <a:ext uri="{0D108BD9-81ED-4DB2-BD59-A6C34878D82A}">
                    <a16:rowId xmlns:a16="http://schemas.microsoft.com/office/drawing/2014/main" val="4006244575"/>
                  </a:ext>
                </a:extLst>
              </a:tr>
              <a:tr h="380800">
                <a:tc>
                  <a:txBody>
                    <a:bodyPr/>
                    <a:lstStyle/>
                    <a:p>
                      <a:r>
                        <a:rPr lang="en-IN" dirty="0"/>
                        <a:t>Largest Category</a:t>
                      </a:r>
                    </a:p>
                  </a:txBody>
                  <a:tcPr/>
                </a:tc>
                <a:tc>
                  <a:txBody>
                    <a:bodyPr/>
                    <a:lstStyle/>
                    <a:p>
                      <a:r>
                        <a:rPr lang="en-IN" dirty="0"/>
                        <a:t>Entertainment</a:t>
                      </a:r>
                    </a:p>
                  </a:txBody>
                  <a:tcPr/>
                </a:tc>
                <a:extLst>
                  <a:ext uri="{0D108BD9-81ED-4DB2-BD59-A6C34878D82A}">
                    <a16:rowId xmlns:a16="http://schemas.microsoft.com/office/drawing/2014/main" val="3791439120"/>
                  </a:ext>
                </a:extLst>
              </a:tr>
              <a:tr h="380800">
                <a:tc>
                  <a:txBody>
                    <a:bodyPr/>
                    <a:lstStyle/>
                    <a:p>
                      <a:r>
                        <a:rPr lang="en-IN" dirty="0"/>
                        <a:t>Largest Channel</a:t>
                      </a:r>
                    </a:p>
                  </a:txBody>
                  <a:tcPr/>
                </a:tc>
                <a:tc>
                  <a:txBody>
                    <a:bodyPr/>
                    <a:lstStyle/>
                    <a:p>
                      <a:r>
                        <a:rPr lang="en-IN" dirty="0"/>
                        <a:t>Largest Channel is ESPN</a:t>
                      </a:r>
                    </a:p>
                  </a:txBody>
                  <a:tcPr/>
                </a:tc>
                <a:extLst>
                  <a:ext uri="{0D108BD9-81ED-4DB2-BD59-A6C34878D82A}">
                    <a16:rowId xmlns:a16="http://schemas.microsoft.com/office/drawing/2014/main" val="3799471983"/>
                  </a:ext>
                </a:extLst>
              </a:tr>
              <a:tr h="380800">
                <a:tc>
                  <a:txBody>
                    <a:bodyPr/>
                    <a:lstStyle/>
                    <a:p>
                      <a:r>
                        <a:rPr lang="en-US" dirty="0"/>
                        <a:t>Common words in Video Titles</a:t>
                      </a:r>
                      <a:endParaRPr lang="en-IN" dirty="0"/>
                    </a:p>
                  </a:txBody>
                  <a:tcPr/>
                </a:tc>
                <a:tc>
                  <a:txBody>
                    <a:bodyPr/>
                    <a:lstStyle/>
                    <a:p>
                      <a:r>
                        <a:rPr lang="en-US" dirty="0"/>
                        <a:t>Official, Video, Trailer, How,2018</a:t>
                      </a:r>
                      <a:endParaRPr lang="en-IN" dirty="0"/>
                    </a:p>
                  </a:txBody>
                  <a:tcPr/>
                </a:tc>
                <a:extLst>
                  <a:ext uri="{0D108BD9-81ED-4DB2-BD59-A6C34878D82A}">
                    <a16:rowId xmlns:a16="http://schemas.microsoft.com/office/drawing/2014/main" val="2257219963"/>
                  </a:ext>
                </a:extLst>
              </a:tr>
              <a:tr h="952000">
                <a:tc>
                  <a:txBody>
                    <a:bodyPr/>
                    <a:lstStyle/>
                    <a:p>
                      <a:r>
                        <a:rPr lang="en-IN" dirty="0"/>
                        <a:t>Views, Likes, Comments</a:t>
                      </a:r>
                    </a:p>
                  </a:txBody>
                  <a:tcPr/>
                </a:tc>
                <a:tc>
                  <a:txBody>
                    <a:bodyPr/>
                    <a:lstStyle/>
                    <a:p>
                      <a:r>
                        <a:rPr lang="en-US" dirty="0"/>
                        <a:t>Trending videos of 71% has views less than 1.5 million .Trending videos of 68% has likes less than 40,000.Trending videos of 67% has comments less than 4,000</a:t>
                      </a:r>
                      <a:endParaRPr lang="en-IN" dirty="0"/>
                    </a:p>
                  </a:txBody>
                  <a:tcPr/>
                </a:tc>
                <a:extLst>
                  <a:ext uri="{0D108BD9-81ED-4DB2-BD59-A6C34878D82A}">
                    <a16:rowId xmlns:a16="http://schemas.microsoft.com/office/drawing/2014/main" val="2949583670"/>
                  </a:ext>
                </a:extLst>
              </a:tr>
              <a:tr h="952000">
                <a:tc>
                  <a:txBody>
                    <a:bodyPr/>
                    <a:lstStyle/>
                    <a:p>
                      <a:r>
                        <a:rPr lang="en-IN" dirty="0"/>
                        <a:t>Published Day and Time</a:t>
                      </a:r>
                    </a:p>
                  </a:txBody>
                  <a:tcPr/>
                </a:tc>
                <a:tc>
                  <a:txBody>
                    <a:bodyPr/>
                    <a:lstStyle/>
                    <a:p>
                      <a:r>
                        <a:rPr lang="en-US" dirty="0"/>
                        <a:t>Best hours are: On Monday, Tuesday and Wednesday from 2pm to 4pm and on Thursday and Friday from 12 pm till 3 pm.</a:t>
                      </a:r>
                      <a:endParaRPr lang="en-IN" dirty="0"/>
                    </a:p>
                  </a:txBody>
                  <a:tcPr/>
                </a:tc>
                <a:extLst>
                  <a:ext uri="{0D108BD9-81ED-4DB2-BD59-A6C34878D82A}">
                    <a16:rowId xmlns:a16="http://schemas.microsoft.com/office/drawing/2014/main" val="3497856323"/>
                  </a:ext>
                </a:extLst>
              </a:tr>
              <a:tr h="380800">
                <a:tc>
                  <a:txBody>
                    <a:bodyPr/>
                    <a:lstStyle/>
                    <a:p>
                      <a:r>
                        <a:rPr lang="en-US" dirty="0"/>
                        <a:t>Video appeared on the Trending list</a:t>
                      </a:r>
                      <a:endParaRPr lang="en-IN" dirty="0"/>
                    </a:p>
                  </a:txBody>
                  <a:tcPr/>
                </a:tc>
                <a:tc>
                  <a:txBody>
                    <a:bodyPr/>
                    <a:lstStyle/>
                    <a:p>
                      <a:r>
                        <a:rPr lang="en-US" dirty="0"/>
                        <a:t>On trending list videos may appear for more than one day. </a:t>
                      </a:r>
                      <a:endParaRPr lang="en-IN" dirty="0"/>
                    </a:p>
                  </a:txBody>
                  <a:tcPr/>
                </a:tc>
                <a:extLst>
                  <a:ext uri="{0D108BD9-81ED-4DB2-BD59-A6C34878D82A}">
                    <a16:rowId xmlns:a16="http://schemas.microsoft.com/office/drawing/2014/main" val="1372683186"/>
                  </a:ext>
                </a:extLst>
              </a:tr>
              <a:tr h="1237600">
                <a:tc>
                  <a:txBody>
                    <a:bodyPr/>
                    <a:lstStyle/>
                    <a:p>
                      <a:r>
                        <a:rPr lang="en-IN" dirty="0"/>
                        <a:t>Correlation of Trending videos</a:t>
                      </a:r>
                    </a:p>
                  </a:txBody>
                  <a:tcPr/>
                </a:tc>
                <a:tc>
                  <a:txBody>
                    <a:bodyPr/>
                    <a:lstStyle/>
                    <a:p>
                      <a:r>
                        <a:rPr lang="en-US" dirty="0"/>
                        <a:t>The highly positively correlated which has correlation value as- </a:t>
                      </a:r>
                    </a:p>
                    <a:p>
                      <a:r>
                        <a:rPr lang="en-US" dirty="0"/>
                        <a:t>Views and Likes: 0.85 </a:t>
                      </a:r>
                    </a:p>
                    <a:p>
                      <a:r>
                        <a:rPr lang="en-US" dirty="0"/>
                        <a:t>Between Likes and Comments: 0.80 Between</a:t>
                      </a:r>
                      <a:endParaRPr lang="en-IN" dirty="0"/>
                    </a:p>
                  </a:txBody>
                  <a:tcPr/>
                </a:tc>
                <a:extLst>
                  <a:ext uri="{0D108BD9-81ED-4DB2-BD59-A6C34878D82A}">
                    <a16:rowId xmlns:a16="http://schemas.microsoft.com/office/drawing/2014/main" val="4242007452"/>
                  </a:ext>
                </a:extLst>
              </a:tr>
              <a:tr h="380800">
                <a:tc>
                  <a:txBody>
                    <a:bodyPr/>
                    <a:lstStyle/>
                    <a:p>
                      <a:r>
                        <a:rPr lang="en-IN" dirty="0"/>
                        <a:t>Thumbnails</a:t>
                      </a:r>
                    </a:p>
                  </a:txBody>
                  <a:tcPr/>
                </a:tc>
                <a:tc>
                  <a:txBody>
                    <a:bodyPr/>
                    <a:lstStyle/>
                    <a:p>
                      <a:r>
                        <a:rPr lang="en-IN" dirty="0"/>
                        <a:t>Not </a:t>
                      </a:r>
                      <a:r>
                        <a:rPr lang="en-IN" dirty="0" err="1"/>
                        <a:t>Analyze</a:t>
                      </a:r>
                      <a:endParaRPr lang="en-IN" dirty="0"/>
                    </a:p>
                  </a:txBody>
                  <a:tcPr/>
                </a:tc>
                <a:extLst>
                  <a:ext uri="{0D108BD9-81ED-4DB2-BD59-A6C34878D82A}">
                    <a16:rowId xmlns:a16="http://schemas.microsoft.com/office/drawing/2014/main" val="3401865492"/>
                  </a:ext>
                </a:extLst>
              </a:tr>
            </a:tbl>
          </a:graphicData>
        </a:graphic>
      </p:graphicFrame>
    </p:spTree>
    <p:extLst>
      <p:ext uri="{BB962C8B-B14F-4D97-AF65-F5344CB8AC3E}">
        <p14:creationId xmlns:p14="http://schemas.microsoft.com/office/powerpoint/2010/main" val="139350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B9B5089-727A-460E-81AC-3E11F971142F}"/>
              </a:ext>
            </a:extLst>
          </p:cNvPr>
          <p:cNvGraphicFramePr>
            <a:graphicFrameLocks noGrp="1"/>
          </p:cNvGraphicFramePr>
          <p:nvPr>
            <p:ph idx="1"/>
            <p:extLst>
              <p:ext uri="{D42A27DB-BD31-4B8C-83A1-F6EECF244321}">
                <p14:modId xmlns:p14="http://schemas.microsoft.com/office/powerpoint/2010/main" val="131131246"/>
              </p:ext>
            </p:extLst>
          </p:nvPr>
        </p:nvGraphicFramePr>
        <p:xfrm>
          <a:off x="0" y="0"/>
          <a:ext cx="12192000" cy="6858003"/>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1664398241"/>
                    </a:ext>
                  </a:extLst>
                </a:gridCol>
                <a:gridCol w="6096000">
                  <a:extLst>
                    <a:ext uri="{9D8B030D-6E8A-4147-A177-3AD203B41FA5}">
                      <a16:colId xmlns:a16="http://schemas.microsoft.com/office/drawing/2014/main" val="1879606584"/>
                    </a:ext>
                  </a:extLst>
                </a:gridCol>
              </a:tblGrid>
              <a:tr h="370703">
                <a:tc>
                  <a:txBody>
                    <a:bodyPr/>
                    <a:lstStyle/>
                    <a:p>
                      <a:pPr algn="ctr"/>
                      <a:r>
                        <a:rPr lang="en-IN" dirty="0"/>
                        <a:t>Characteristics</a:t>
                      </a:r>
                    </a:p>
                  </a:txBody>
                  <a:tcPr/>
                </a:tc>
                <a:tc>
                  <a:txBody>
                    <a:bodyPr/>
                    <a:lstStyle/>
                    <a:p>
                      <a:pPr algn="ctr"/>
                      <a:r>
                        <a:rPr lang="en-IN" dirty="0"/>
                        <a:t>2019-2020</a:t>
                      </a:r>
                    </a:p>
                  </a:txBody>
                  <a:tcPr/>
                </a:tc>
                <a:extLst>
                  <a:ext uri="{0D108BD9-81ED-4DB2-BD59-A6C34878D82A}">
                    <a16:rowId xmlns:a16="http://schemas.microsoft.com/office/drawing/2014/main" val="271324536"/>
                  </a:ext>
                </a:extLst>
              </a:tr>
              <a:tr h="648730">
                <a:tc>
                  <a:txBody>
                    <a:bodyPr/>
                    <a:lstStyle/>
                    <a:p>
                      <a:r>
                        <a:rPr lang="en-IN" sz="1800" dirty="0"/>
                        <a:t>Dataset</a:t>
                      </a:r>
                    </a:p>
                  </a:txBody>
                  <a:tcPr/>
                </a:tc>
                <a:tc>
                  <a:txBody>
                    <a:bodyPr/>
                    <a:lstStyle/>
                    <a:p>
                      <a:r>
                        <a:rPr lang="en-US" sz="1800" dirty="0"/>
                        <a:t>It consists data more than 70,000 trending videos in dataset.</a:t>
                      </a:r>
                      <a:endParaRPr lang="en-IN" sz="1800" dirty="0"/>
                    </a:p>
                  </a:txBody>
                  <a:tcPr/>
                </a:tc>
                <a:extLst>
                  <a:ext uri="{0D108BD9-81ED-4DB2-BD59-A6C34878D82A}">
                    <a16:rowId xmlns:a16="http://schemas.microsoft.com/office/drawing/2014/main" val="4045390257"/>
                  </a:ext>
                </a:extLst>
              </a:tr>
              <a:tr h="370703">
                <a:tc>
                  <a:txBody>
                    <a:bodyPr/>
                    <a:lstStyle/>
                    <a:p>
                      <a:r>
                        <a:rPr lang="en-IN" sz="1800"/>
                        <a:t>Video Title Length</a:t>
                      </a:r>
                      <a:endParaRPr lang="en-IN" sz="1800" dirty="0"/>
                    </a:p>
                  </a:txBody>
                  <a:tcPr/>
                </a:tc>
                <a:tc>
                  <a:txBody>
                    <a:bodyPr/>
                    <a:lstStyle/>
                    <a:p>
                      <a:r>
                        <a:rPr lang="en-US" sz="1800" dirty="0"/>
                        <a:t>Title length between 36 and 64 characters </a:t>
                      </a:r>
                      <a:endParaRPr lang="en-IN" sz="1800" dirty="0"/>
                    </a:p>
                  </a:txBody>
                  <a:tcPr/>
                </a:tc>
                <a:extLst>
                  <a:ext uri="{0D108BD9-81ED-4DB2-BD59-A6C34878D82A}">
                    <a16:rowId xmlns:a16="http://schemas.microsoft.com/office/drawing/2014/main" val="3334498944"/>
                  </a:ext>
                </a:extLst>
              </a:tr>
              <a:tr h="370703">
                <a:tc>
                  <a:txBody>
                    <a:bodyPr/>
                    <a:lstStyle/>
                    <a:p>
                      <a:r>
                        <a:rPr lang="en-IN" sz="1800" dirty="0"/>
                        <a:t>Largest Category</a:t>
                      </a:r>
                    </a:p>
                  </a:txBody>
                  <a:tcPr/>
                </a:tc>
                <a:tc>
                  <a:txBody>
                    <a:bodyPr/>
                    <a:lstStyle/>
                    <a:p>
                      <a:r>
                        <a:rPr lang="en-IN" sz="1800" dirty="0"/>
                        <a:t>Entertainment</a:t>
                      </a:r>
                    </a:p>
                  </a:txBody>
                  <a:tcPr/>
                </a:tc>
                <a:extLst>
                  <a:ext uri="{0D108BD9-81ED-4DB2-BD59-A6C34878D82A}">
                    <a16:rowId xmlns:a16="http://schemas.microsoft.com/office/drawing/2014/main" val="3107644873"/>
                  </a:ext>
                </a:extLst>
              </a:tr>
              <a:tr h="370703">
                <a:tc>
                  <a:txBody>
                    <a:bodyPr/>
                    <a:lstStyle/>
                    <a:p>
                      <a:r>
                        <a:rPr lang="en-IN" sz="1800" dirty="0"/>
                        <a:t>Largest Channel</a:t>
                      </a:r>
                    </a:p>
                  </a:txBody>
                  <a:tcPr/>
                </a:tc>
                <a:tc>
                  <a:txBody>
                    <a:bodyPr/>
                    <a:lstStyle/>
                    <a:p>
                      <a:r>
                        <a:rPr lang="en-IN" sz="1800" dirty="0"/>
                        <a:t>Technology (Linus Tech Tips) </a:t>
                      </a:r>
                    </a:p>
                  </a:txBody>
                  <a:tcPr/>
                </a:tc>
                <a:extLst>
                  <a:ext uri="{0D108BD9-81ED-4DB2-BD59-A6C34878D82A}">
                    <a16:rowId xmlns:a16="http://schemas.microsoft.com/office/drawing/2014/main" val="476033424"/>
                  </a:ext>
                </a:extLst>
              </a:tr>
              <a:tr h="648730">
                <a:tc>
                  <a:txBody>
                    <a:bodyPr/>
                    <a:lstStyle/>
                    <a:p>
                      <a:r>
                        <a:rPr lang="en-US" sz="1800" dirty="0"/>
                        <a:t>Common words in Video Titles</a:t>
                      </a:r>
                      <a:endParaRPr lang="en-IN" sz="1800" dirty="0"/>
                    </a:p>
                  </a:txBody>
                  <a:tcPr/>
                </a:tc>
                <a:tc>
                  <a:txBody>
                    <a:bodyPr/>
                    <a:lstStyle/>
                    <a:p>
                      <a:r>
                        <a:rPr lang="en-US" sz="1800" dirty="0"/>
                        <a:t>Official,Video,2019,vs,Trailer,music, Game, new, highlights, first, challenge</a:t>
                      </a:r>
                      <a:endParaRPr lang="en-IN" sz="1800" dirty="0"/>
                    </a:p>
                  </a:txBody>
                  <a:tcPr/>
                </a:tc>
                <a:extLst>
                  <a:ext uri="{0D108BD9-81ED-4DB2-BD59-A6C34878D82A}">
                    <a16:rowId xmlns:a16="http://schemas.microsoft.com/office/drawing/2014/main" val="3269140163"/>
                  </a:ext>
                </a:extLst>
              </a:tr>
              <a:tr h="926757">
                <a:tc>
                  <a:txBody>
                    <a:bodyPr/>
                    <a:lstStyle/>
                    <a:p>
                      <a:r>
                        <a:rPr lang="en-IN" sz="1800" dirty="0"/>
                        <a:t>Views, Likes, Comments</a:t>
                      </a:r>
                    </a:p>
                  </a:txBody>
                  <a:tcPr/>
                </a:tc>
                <a:tc>
                  <a:txBody>
                    <a:bodyPr/>
                    <a:lstStyle/>
                    <a:p>
                      <a:r>
                        <a:rPr lang="en-US" sz="1800" dirty="0"/>
                        <a:t>The video which is most liked ,viewed and commented was BTS song ‘Boy With Luv’. Published Day and Time Publishing trending videos h</a:t>
                      </a:r>
                      <a:endParaRPr lang="en-IN" sz="1800" dirty="0"/>
                    </a:p>
                  </a:txBody>
                  <a:tcPr/>
                </a:tc>
                <a:extLst>
                  <a:ext uri="{0D108BD9-81ED-4DB2-BD59-A6C34878D82A}">
                    <a16:rowId xmlns:a16="http://schemas.microsoft.com/office/drawing/2014/main" val="2304041914"/>
                  </a:ext>
                </a:extLst>
              </a:tr>
              <a:tr h="648730">
                <a:tc>
                  <a:txBody>
                    <a:bodyPr/>
                    <a:lstStyle/>
                    <a:p>
                      <a:r>
                        <a:rPr lang="en-IN" sz="1800" dirty="0"/>
                        <a:t>Published Day and Time</a:t>
                      </a:r>
                    </a:p>
                  </a:txBody>
                  <a:tcPr/>
                </a:tc>
                <a:tc>
                  <a:txBody>
                    <a:bodyPr/>
                    <a:lstStyle/>
                    <a:p>
                      <a:r>
                        <a:rPr lang="en-US" sz="1800" dirty="0"/>
                        <a:t>Publishing trending videos hours were between 4 PM and 6 PM.</a:t>
                      </a:r>
                      <a:endParaRPr lang="en-IN" sz="1800" dirty="0"/>
                    </a:p>
                  </a:txBody>
                  <a:tcPr/>
                </a:tc>
                <a:extLst>
                  <a:ext uri="{0D108BD9-81ED-4DB2-BD59-A6C34878D82A}">
                    <a16:rowId xmlns:a16="http://schemas.microsoft.com/office/drawing/2014/main" val="1230358086"/>
                  </a:ext>
                </a:extLst>
              </a:tr>
              <a:tr h="926757">
                <a:tc>
                  <a:txBody>
                    <a:bodyPr/>
                    <a:lstStyle/>
                    <a:p>
                      <a:r>
                        <a:rPr lang="en-US" sz="1800" dirty="0"/>
                        <a:t>Video appeared on the Trending list</a:t>
                      </a:r>
                      <a:endParaRPr lang="en-IN" sz="1800" dirty="0"/>
                    </a:p>
                  </a:txBody>
                  <a:tcPr/>
                </a:tc>
                <a:tc>
                  <a:txBody>
                    <a:bodyPr/>
                    <a:lstStyle/>
                    <a:p>
                      <a:r>
                        <a:rPr lang="en-US" sz="1800" dirty="0"/>
                        <a:t>And on average, videos takes 1.5 days to become trending. On trending list, 97% of the videos appear for 2 days after publishing video.</a:t>
                      </a:r>
                      <a:endParaRPr lang="en-IN" sz="1800" dirty="0"/>
                    </a:p>
                  </a:txBody>
                  <a:tcPr/>
                </a:tc>
                <a:extLst>
                  <a:ext uri="{0D108BD9-81ED-4DB2-BD59-A6C34878D82A}">
                    <a16:rowId xmlns:a16="http://schemas.microsoft.com/office/drawing/2014/main" val="1735193561"/>
                  </a:ext>
                </a:extLst>
              </a:tr>
              <a:tr h="926757">
                <a:tc>
                  <a:txBody>
                    <a:bodyPr/>
                    <a:lstStyle/>
                    <a:p>
                      <a:r>
                        <a:rPr lang="en-IN" sz="1800" dirty="0"/>
                        <a:t>Correlation of Trending videos</a:t>
                      </a:r>
                    </a:p>
                  </a:txBody>
                  <a:tcPr/>
                </a:tc>
                <a:tc>
                  <a:txBody>
                    <a:bodyPr/>
                    <a:lstStyle/>
                    <a:p>
                      <a:r>
                        <a:rPr lang="en-US" sz="1800" dirty="0"/>
                        <a:t>The highly positively correlated which has correlation value as-  Views and Likes: 0.81 </a:t>
                      </a:r>
                    </a:p>
                    <a:p>
                      <a:r>
                        <a:rPr lang="en-US" sz="1800" dirty="0"/>
                        <a:t>Comments and Views: 0.61</a:t>
                      </a:r>
                      <a:endParaRPr lang="en-IN" sz="1800" dirty="0"/>
                    </a:p>
                  </a:txBody>
                  <a:tcPr/>
                </a:tc>
                <a:extLst>
                  <a:ext uri="{0D108BD9-81ED-4DB2-BD59-A6C34878D82A}">
                    <a16:rowId xmlns:a16="http://schemas.microsoft.com/office/drawing/2014/main" val="479366290"/>
                  </a:ext>
                </a:extLst>
              </a:tr>
              <a:tr h="648730">
                <a:tc>
                  <a:txBody>
                    <a:bodyPr/>
                    <a:lstStyle/>
                    <a:p>
                      <a:r>
                        <a:rPr lang="en-IN" sz="1800" dirty="0"/>
                        <a:t>Thumbnails</a:t>
                      </a:r>
                    </a:p>
                  </a:txBody>
                  <a:tcPr/>
                </a:tc>
                <a:tc>
                  <a:txBody>
                    <a:bodyPr/>
                    <a:lstStyle/>
                    <a:p>
                      <a:r>
                        <a:rPr lang="en-US" sz="1800" dirty="0"/>
                        <a:t>A person is the most common object in the thumbnails (Using </a:t>
                      </a:r>
                      <a:r>
                        <a:rPr lang="en-US" sz="1800" dirty="0" err="1"/>
                        <a:t>ObjectDetection</a:t>
                      </a:r>
                      <a:r>
                        <a:rPr lang="en-US" sz="1800" dirty="0"/>
                        <a:t> algorithm).</a:t>
                      </a:r>
                      <a:endParaRPr lang="en-IN" sz="1800" dirty="0"/>
                    </a:p>
                  </a:txBody>
                  <a:tcPr/>
                </a:tc>
                <a:extLst>
                  <a:ext uri="{0D108BD9-81ED-4DB2-BD59-A6C34878D82A}">
                    <a16:rowId xmlns:a16="http://schemas.microsoft.com/office/drawing/2014/main" val="3541739231"/>
                  </a:ext>
                </a:extLst>
              </a:tr>
            </a:tbl>
          </a:graphicData>
        </a:graphic>
      </p:graphicFrame>
    </p:spTree>
    <p:extLst>
      <p:ext uri="{BB962C8B-B14F-4D97-AF65-F5344CB8AC3E}">
        <p14:creationId xmlns:p14="http://schemas.microsoft.com/office/powerpoint/2010/main" val="1876276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A502-8CE6-49E0-AF03-DCBC832B01F3}"/>
              </a:ext>
            </a:extLst>
          </p:cNvPr>
          <p:cNvSpPr>
            <a:spLocks noGrp="1"/>
          </p:cNvSpPr>
          <p:nvPr>
            <p:ph type="title"/>
          </p:nvPr>
        </p:nvSpPr>
        <p:spPr>
          <a:xfrm>
            <a:off x="1295400" y="383797"/>
            <a:ext cx="9601200" cy="849385"/>
          </a:xfrm>
        </p:spPr>
        <p:txBody>
          <a:bodyPr/>
          <a:lstStyle/>
          <a:p>
            <a:r>
              <a:rPr lang="en-IN" i="1" u="sng" dirty="0">
                <a:effectLst>
                  <a:outerShdw blurRad="38100" dist="38100" dir="2700000" algn="tl">
                    <a:srgbClr val="000000">
                      <a:alpha val="43137"/>
                    </a:srgbClr>
                  </a:outerShdw>
                </a:effectLst>
              </a:rPr>
              <a:t>Discussion</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D6915C9C-E7C3-4C57-B939-55A38892873C}"/>
              </a:ext>
            </a:extLst>
          </p:cNvPr>
          <p:cNvSpPr>
            <a:spLocks noGrp="1"/>
          </p:cNvSpPr>
          <p:nvPr>
            <p:ph idx="1"/>
          </p:nvPr>
        </p:nvSpPr>
        <p:spPr>
          <a:xfrm>
            <a:off x="1371600" y="1384183"/>
            <a:ext cx="9601200" cy="2240255"/>
          </a:xfrm>
        </p:spPr>
        <p:txBody>
          <a:bodyPr>
            <a:normAutofit fontScale="25000" lnSpcReduction="20000"/>
          </a:bodyPr>
          <a:lstStyle/>
          <a:p>
            <a:r>
              <a:rPr lang="en-US" sz="8000" dirty="0"/>
              <a:t>ANALYSIS ON VIDEO LENGTH </a:t>
            </a:r>
          </a:p>
          <a:p>
            <a:pPr marL="0" indent="0">
              <a:buNone/>
            </a:pPr>
            <a:r>
              <a:rPr lang="en-US" sz="8000" dirty="0"/>
              <a:t>            </a:t>
            </a:r>
            <a:r>
              <a:rPr lang="en-US" sz="7200" dirty="0"/>
              <a:t>With the help of python and other libraries we can easily count the string length of each title for trending videos and estimate what is an average title length for a trending video. [5] Below graph shows title character length for each count of videos, where most videos have title length between 30 and 60 character approx. Different graphs such as bar graph and scatter plot can be used to understand relationship between title length and view.</a:t>
            </a:r>
          </a:p>
          <a:p>
            <a:pPr marL="0" indent="0">
              <a:buNone/>
            </a:pPr>
            <a:r>
              <a:rPr lang="en-US" sz="8000"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IN" dirty="0"/>
          </a:p>
        </p:txBody>
      </p:sp>
      <p:pic>
        <p:nvPicPr>
          <p:cNvPr id="5" name="Picture 4">
            <a:extLst>
              <a:ext uri="{FF2B5EF4-FFF2-40B4-BE49-F238E27FC236}">
                <a16:creationId xmlns:a16="http://schemas.microsoft.com/office/drawing/2014/main" id="{AAF93082-A13C-4C3A-B38A-876701D2717D}"/>
              </a:ext>
            </a:extLst>
          </p:cNvPr>
          <p:cNvPicPr>
            <a:picLocks noChangeAspect="1"/>
          </p:cNvPicPr>
          <p:nvPr/>
        </p:nvPicPr>
        <p:blipFill>
          <a:blip r:embed="rId2"/>
          <a:stretch>
            <a:fillRect/>
          </a:stretch>
        </p:blipFill>
        <p:spPr>
          <a:xfrm>
            <a:off x="1478299" y="3330824"/>
            <a:ext cx="4617702" cy="2608582"/>
          </a:xfrm>
          <a:prstGeom prst="rect">
            <a:avLst/>
          </a:prstGeom>
        </p:spPr>
      </p:pic>
      <p:pic>
        <p:nvPicPr>
          <p:cNvPr id="7" name="Picture 6">
            <a:extLst>
              <a:ext uri="{FF2B5EF4-FFF2-40B4-BE49-F238E27FC236}">
                <a16:creationId xmlns:a16="http://schemas.microsoft.com/office/drawing/2014/main" id="{553F97BE-12DB-4E0C-8C0B-FFC3D420F049}"/>
              </a:ext>
            </a:extLst>
          </p:cNvPr>
          <p:cNvPicPr>
            <a:picLocks noChangeAspect="1"/>
          </p:cNvPicPr>
          <p:nvPr/>
        </p:nvPicPr>
        <p:blipFill>
          <a:blip r:embed="rId3"/>
          <a:stretch>
            <a:fillRect/>
          </a:stretch>
        </p:blipFill>
        <p:spPr>
          <a:xfrm>
            <a:off x="6729806" y="3330823"/>
            <a:ext cx="4617701" cy="2608583"/>
          </a:xfrm>
          <a:prstGeom prst="rect">
            <a:avLst/>
          </a:prstGeom>
        </p:spPr>
      </p:pic>
      <p:sp>
        <p:nvSpPr>
          <p:cNvPr id="9" name="TextBox 8">
            <a:extLst>
              <a:ext uri="{FF2B5EF4-FFF2-40B4-BE49-F238E27FC236}">
                <a16:creationId xmlns:a16="http://schemas.microsoft.com/office/drawing/2014/main" id="{0B76E2D1-6F20-46FC-BDCD-0839E7B8C5F4}"/>
              </a:ext>
            </a:extLst>
          </p:cNvPr>
          <p:cNvSpPr txBox="1"/>
          <p:nvPr/>
        </p:nvSpPr>
        <p:spPr>
          <a:xfrm>
            <a:off x="1478299" y="6163703"/>
            <a:ext cx="4748169" cy="646331"/>
          </a:xfrm>
          <a:prstGeom prst="rect">
            <a:avLst/>
          </a:prstGeom>
          <a:noFill/>
        </p:spPr>
        <p:txBody>
          <a:bodyPr wrap="square" rtlCol="0">
            <a:spAutoFit/>
          </a:bodyPr>
          <a:lstStyle/>
          <a:p>
            <a:r>
              <a:rPr lang="en-US" dirty="0"/>
              <a:t>Figure 1 : Title character length for each count of videos in bar graph</a:t>
            </a:r>
            <a:endParaRPr lang="en-IN" dirty="0"/>
          </a:p>
        </p:txBody>
      </p:sp>
      <p:sp>
        <p:nvSpPr>
          <p:cNvPr id="10" name="TextBox 9">
            <a:extLst>
              <a:ext uri="{FF2B5EF4-FFF2-40B4-BE49-F238E27FC236}">
                <a16:creationId xmlns:a16="http://schemas.microsoft.com/office/drawing/2014/main" id="{1CF2E30E-67B8-4511-A4C5-B806328E890B}"/>
              </a:ext>
            </a:extLst>
          </p:cNvPr>
          <p:cNvSpPr txBox="1"/>
          <p:nvPr/>
        </p:nvSpPr>
        <p:spPr>
          <a:xfrm>
            <a:off x="6729806" y="6163702"/>
            <a:ext cx="4429387" cy="646331"/>
          </a:xfrm>
          <a:prstGeom prst="rect">
            <a:avLst/>
          </a:prstGeom>
          <a:noFill/>
        </p:spPr>
        <p:txBody>
          <a:bodyPr wrap="square" rtlCol="0">
            <a:spAutoFit/>
          </a:bodyPr>
          <a:lstStyle/>
          <a:p>
            <a:r>
              <a:rPr lang="en-US" dirty="0"/>
              <a:t>Figure 2 : Title length character for each view count in scatter plot</a:t>
            </a:r>
            <a:endParaRPr lang="en-IN" dirty="0"/>
          </a:p>
        </p:txBody>
      </p:sp>
    </p:spTree>
    <p:extLst>
      <p:ext uri="{BB962C8B-B14F-4D97-AF65-F5344CB8AC3E}">
        <p14:creationId xmlns:p14="http://schemas.microsoft.com/office/powerpoint/2010/main" val="252358456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E48938-CE0A-4976-83E6-A8FD4583CC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Travel design</Template>
  <TotalTime>0</TotalTime>
  <Words>2253</Words>
  <Application>Microsoft Office PowerPoint</Application>
  <PresentationFormat>Widescreen</PresentationFormat>
  <Paragraphs>141</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Algerian</vt:lpstr>
      <vt:lpstr>Arial</vt:lpstr>
      <vt:lpstr>Bahnschrift Light</vt:lpstr>
      <vt:lpstr>Calibri</vt:lpstr>
      <vt:lpstr>Franklin Gothic Book</vt:lpstr>
      <vt:lpstr>Wingdings</vt:lpstr>
      <vt:lpstr>Crop</vt:lpstr>
      <vt:lpstr>YouTube trending video analysis using python</vt:lpstr>
      <vt:lpstr>Abstract : </vt:lpstr>
      <vt:lpstr>Introduction : </vt:lpstr>
      <vt:lpstr>Literature Review : </vt:lpstr>
      <vt:lpstr>Methods : </vt:lpstr>
      <vt:lpstr>PowerPoint Presentation</vt:lpstr>
      <vt:lpstr>Result : </vt:lpstr>
      <vt:lpstr>PowerPoint Presentation</vt:lpstr>
      <vt:lpstr>Discussion : </vt:lpstr>
      <vt:lpstr>PowerPoint Presentation</vt:lpstr>
      <vt:lpstr>PowerPoint Presentation</vt:lpstr>
      <vt:lpstr>PowerPoint Presentation</vt:lpstr>
      <vt:lpstr>PowerPoint Presentation</vt:lpstr>
      <vt:lpstr>Tips to make youtube video trending : </vt:lpstr>
      <vt:lpstr>Conclusion :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Design</dc:title>
  <dc:creator>Indla Harshitha</dc:creator>
  <cp:lastModifiedBy>Indla Harshitha</cp:lastModifiedBy>
  <cp:revision>3</cp:revision>
  <dcterms:created xsi:type="dcterms:W3CDTF">2022-01-29T14:12:55Z</dcterms:created>
  <dcterms:modified xsi:type="dcterms:W3CDTF">2022-01-30T14:52:11Z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